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59" r:id="rId2"/>
  </p:sldMasterIdLst>
  <p:notesMasterIdLst>
    <p:notesMasterId r:id="rId46"/>
  </p:notesMasterIdLst>
  <p:sldIdLst>
    <p:sldId id="290" r:id="rId3"/>
    <p:sldId id="279" r:id="rId4"/>
    <p:sldId id="281" r:id="rId5"/>
    <p:sldId id="286" r:id="rId6"/>
    <p:sldId id="280" r:id="rId7"/>
    <p:sldId id="282" r:id="rId8"/>
    <p:sldId id="293" r:id="rId9"/>
    <p:sldId id="283" r:id="rId10"/>
    <p:sldId id="288" r:id="rId11"/>
    <p:sldId id="271" r:id="rId12"/>
    <p:sldId id="272" r:id="rId13"/>
    <p:sldId id="269" r:id="rId14"/>
    <p:sldId id="289" r:id="rId15"/>
    <p:sldId id="270" r:id="rId16"/>
    <p:sldId id="277" r:id="rId17"/>
    <p:sldId id="294" r:id="rId18"/>
    <p:sldId id="297" r:id="rId19"/>
    <p:sldId id="299" r:id="rId20"/>
    <p:sldId id="298" r:id="rId21"/>
    <p:sldId id="296" r:id="rId22"/>
    <p:sldId id="300" r:id="rId23"/>
    <p:sldId id="266" r:id="rId24"/>
    <p:sldId id="267" r:id="rId25"/>
    <p:sldId id="303" r:id="rId26"/>
    <p:sldId id="265" r:id="rId27"/>
    <p:sldId id="302" r:id="rId28"/>
    <p:sldId id="263" r:id="rId29"/>
    <p:sldId id="261" r:id="rId30"/>
    <p:sldId id="304" r:id="rId31"/>
    <p:sldId id="284" r:id="rId32"/>
    <p:sldId id="262" r:id="rId33"/>
    <p:sldId id="276" r:id="rId34"/>
    <p:sldId id="301" r:id="rId35"/>
    <p:sldId id="307" r:id="rId36"/>
    <p:sldId id="310" r:id="rId37"/>
    <p:sldId id="257" r:id="rId38"/>
    <p:sldId id="259" r:id="rId39"/>
    <p:sldId id="308" r:id="rId40"/>
    <p:sldId id="258" r:id="rId41"/>
    <p:sldId id="309" r:id="rId42"/>
    <p:sldId id="306" r:id="rId43"/>
    <p:sldId id="305" r:id="rId44"/>
    <p:sldId id="311" r:id="rId4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8AB4AB-2376-2270-E7E4-4F4472192BE9}" v="413" dt="2023-11-03T15:52:38.697"/>
    <p1510:client id="{7E60579D-BED6-D038-4237-948E2E96A8CB}" v="299" dt="2023-10-29T14:30:53.785"/>
    <p1510:client id="{881772EA-0E6C-4612-859A-7CCDBAE2C3C5}" v="1" dt="2023-11-02T10:06:57.361"/>
    <p1510:client id="{A4F945F2-A957-3A0A-A089-7F0E7BBC0F0D}" v="3970" dt="2023-11-07T20:28:46.895"/>
    <p1510:client id="{AB08CB70-F634-B11B-3BD1-06592A7AF1CE}" v="311" dt="2023-11-08T23:08:55.459"/>
    <p1510:client id="{E29F9D58-3DAD-CA2F-BCE3-451DF7E475F1}" v="68" dt="2023-11-03T19:47:56.076"/>
    <p1510:client id="{FAFF4F71-90EC-1569-D599-3FEFD064E480}" v="274" dt="2023-11-09T12:24:31.5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374ED4-5986-4ACA-854A-7997BE014C15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6EEB90C8-2FA0-4015-B3FB-4E723FF91497}">
      <dgm:prSet phldrT="[Tekst]" phldr="0"/>
      <dgm:spPr/>
      <dgm:t>
        <a:bodyPr/>
        <a:lstStyle/>
        <a:p>
          <a:pPr rtl="0"/>
          <a:r>
            <a:rPr lang="nl-NL">
              <a:latin typeface="Calibri Light" panose="020F0302020204030204"/>
            </a:rPr>
            <a:t>Turn off </a:t>
          </a:r>
          <a:r>
            <a:rPr lang="nl-NL" err="1">
              <a:latin typeface="Calibri Light" panose="020F0302020204030204"/>
            </a:rPr>
            <a:t>failing</a:t>
          </a:r>
          <a:r>
            <a:rPr lang="nl-NL">
              <a:latin typeface="Calibri Light" panose="020F0302020204030204"/>
            </a:rPr>
            <a:t> test  </a:t>
          </a:r>
        </a:p>
      </dgm:t>
    </dgm:pt>
    <dgm:pt modelId="{F8D01ACB-16F0-467A-A3F8-27C7C748D98B}" type="parTrans" cxnId="{FDA101FA-2D32-41BB-A049-371B2FA18416}">
      <dgm:prSet/>
      <dgm:spPr/>
      <dgm:t>
        <a:bodyPr/>
        <a:lstStyle/>
        <a:p>
          <a:endParaRPr lang="nl-NL"/>
        </a:p>
      </dgm:t>
    </dgm:pt>
    <dgm:pt modelId="{BF36F6B8-F2EB-41DB-AFAC-5E0575BAFD17}" type="sibTrans" cxnId="{FDA101FA-2D32-41BB-A049-371B2FA18416}">
      <dgm:prSet/>
      <dgm:spPr/>
      <dgm:t>
        <a:bodyPr/>
        <a:lstStyle/>
        <a:p>
          <a:endParaRPr lang="nl-NL"/>
        </a:p>
      </dgm:t>
    </dgm:pt>
    <dgm:pt modelId="{B991E6D5-5968-40EC-BA72-931A772C3FE7}">
      <dgm:prSet phldrT="[Tekst]" phldr="0"/>
      <dgm:spPr/>
      <dgm:t>
        <a:bodyPr/>
        <a:lstStyle/>
        <a:p>
          <a:pPr rtl="0"/>
          <a:r>
            <a:rPr lang="nl-NL">
              <a:latin typeface="Calibri Light" panose="020F0302020204030204"/>
            </a:rPr>
            <a:t>Low(er) test coverage</a:t>
          </a:r>
          <a:endParaRPr lang="nl-NL"/>
        </a:p>
      </dgm:t>
    </dgm:pt>
    <dgm:pt modelId="{70BC4130-33FC-434A-9936-E0AEB27E1DCA}" type="parTrans" cxnId="{32A87CE2-FC21-4266-B0B0-9A5EFBEC6631}">
      <dgm:prSet/>
      <dgm:spPr/>
      <dgm:t>
        <a:bodyPr/>
        <a:lstStyle/>
        <a:p>
          <a:endParaRPr lang="nl-NL"/>
        </a:p>
      </dgm:t>
    </dgm:pt>
    <dgm:pt modelId="{E4C17D42-5FE1-4492-8217-77AC159645EF}" type="sibTrans" cxnId="{32A87CE2-FC21-4266-B0B0-9A5EFBEC6631}">
      <dgm:prSet/>
      <dgm:spPr/>
      <dgm:t>
        <a:bodyPr/>
        <a:lstStyle/>
        <a:p>
          <a:endParaRPr lang="nl-NL"/>
        </a:p>
      </dgm:t>
    </dgm:pt>
    <dgm:pt modelId="{3F457093-1C0F-4045-B0B5-712B4A127CF4}">
      <dgm:prSet phldrT="[Tekst]" phldr="0"/>
      <dgm:spPr/>
      <dgm:t>
        <a:bodyPr/>
        <a:lstStyle/>
        <a:p>
          <a:pPr rtl="0"/>
          <a:r>
            <a:rPr lang="nl-NL">
              <a:latin typeface="Calibri Light" panose="020F0302020204030204"/>
            </a:rPr>
            <a:t>Bug reported</a:t>
          </a:r>
          <a:endParaRPr lang="nl-NL"/>
        </a:p>
      </dgm:t>
    </dgm:pt>
    <dgm:pt modelId="{403CED88-0F56-4855-AFB2-07CABD5D0CFB}" type="parTrans" cxnId="{3CF71EC1-EF12-4CD9-8A72-29F2A196E02F}">
      <dgm:prSet/>
      <dgm:spPr/>
      <dgm:t>
        <a:bodyPr/>
        <a:lstStyle/>
        <a:p>
          <a:endParaRPr lang="nl-NL"/>
        </a:p>
      </dgm:t>
    </dgm:pt>
    <dgm:pt modelId="{C072D16B-ECF1-41ED-ADFC-195B0F72C355}" type="sibTrans" cxnId="{3CF71EC1-EF12-4CD9-8A72-29F2A196E02F}">
      <dgm:prSet/>
      <dgm:spPr/>
      <dgm:t>
        <a:bodyPr/>
        <a:lstStyle/>
        <a:p>
          <a:endParaRPr lang="nl-NL"/>
        </a:p>
      </dgm:t>
    </dgm:pt>
    <dgm:pt modelId="{10BCC7B4-4264-4C00-91CE-1B8121C79481}">
      <dgm:prSet phldrT="[Tekst]" phldr="0"/>
      <dgm:spPr/>
      <dgm:t>
        <a:bodyPr/>
        <a:lstStyle/>
        <a:p>
          <a:pPr rtl="0"/>
          <a:r>
            <a:rPr lang="nl-NL">
              <a:latin typeface="Calibri Light" panose="020F0302020204030204"/>
            </a:rPr>
            <a:t>Hot fix (quickly!)</a:t>
          </a:r>
          <a:endParaRPr lang="nl-NL"/>
        </a:p>
      </dgm:t>
    </dgm:pt>
    <dgm:pt modelId="{9431937D-CFA1-45D7-9C49-E54852B769E3}" type="parTrans" cxnId="{060C7361-A79F-456F-A531-0C39343F13F4}">
      <dgm:prSet/>
      <dgm:spPr/>
      <dgm:t>
        <a:bodyPr/>
        <a:lstStyle/>
        <a:p>
          <a:endParaRPr lang="nl-NL"/>
        </a:p>
      </dgm:t>
    </dgm:pt>
    <dgm:pt modelId="{9BB1ABE5-669B-4B8A-95A2-821292DDCD65}" type="sibTrans" cxnId="{060C7361-A79F-456F-A531-0C39343F13F4}">
      <dgm:prSet/>
      <dgm:spPr/>
      <dgm:t>
        <a:bodyPr/>
        <a:lstStyle/>
        <a:p>
          <a:endParaRPr lang="nl-NL"/>
        </a:p>
      </dgm:t>
    </dgm:pt>
    <dgm:pt modelId="{24BD315F-514C-4902-9E61-EFD1B9CCA64F}">
      <dgm:prSet phldr="0"/>
      <dgm:spPr/>
      <dgm:t>
        <a:bodyPr/>
        <a:lstStyle/>
        <a:p>
          <a:pPr rtl="0"/>
          <a:r>
            <a:rPr lang="nl-NL" err="1">
              <a:latin typeface="Calibri Light" panose="020F0302020204030204"/>
            </a:rPr>
            <a:t>Forgot</a:t>
          </a:r>
          <a:r>
            <a:rPr lang="nl-NL">
              <a:latin typeface="Calibri Light" panose="020F0302020204030204"/>
            </a:rPr>
            <a:t> </a:t>
          </a:r>
          <a:r>
            <a:rPr lang="nl-NL" err="1">
              <a:latin typeface="Calibri Light" panose="020F0302020204030204"/>
            </a:rPr>
            <a:t>to</a:t>
          </a:r>
          <a:r>
            <a:rPr lang="nl-NL">
              <a:latin typeface="Calibri Light" panose="020F0302020204030204"/>
            </a:rPr>
            <a:t> update test</a:t>
          </a:r>
        </a:p>
      </dgm:t>
    </dgm:pt>
    <dgm:pt modelId="{449A9884-C948-4809-94B1-E4DD9CEC5A8F}" type="parTrans" cxnId="{E7C950FE-A5D7-4147-8187-3501F3C63853}">
      <dgm:prSet/>
      <dgm:spPr/>
    </dgm:pt>
    <dgm:pt modelId="{F061B557-CDE7-4312-8F6C-45854B01CA71}" type="sibTrans" cxnId="{E7C950FE-A5D7-4147-8187-3501F3C63853}">
      <dgm:prSet/>
      <dgm:spPr/>
    </dgm:pt>
    <dgm:pt modelId="{C13F9630-2426-4E1E-966C-245F5D09E218}">
      <dgm:prSet phldr="0"/>
      <dgm:spPr/>
      <dgm:t>
        <a:bodyPr/>
        <a:lstStyle/>
        <a:p>
          <a:r>
            <a:rPr lang="nl-NL">
              <a:latin typeface="Calibri Light" panose="020F0302020204030204"/>
            </a:rPr>
            <a:t>Build passes</a:t>
          </a:r>
          <a:endParaRPr lang="nl-NL"/>
        </a:p>
      </dgm:t>
    </dgm:pt>
    <dgm:pt modelId="{ABB4C647-7236-4925-AD3A-63FB3E108605}" type="parTrans" cxnId="{896627C9-E10E-4E2F-B7D2-A56BC8CEFFF2}">
      <dgm:prSet/>
      <dgm:spPr/>
    </dgm:pt>
    <dgm:pt modelId="{926901E6-D35C-4681-88D5-DF0B0567B567}" type="sibTrans" cxnId="{896627C9-E10E-4E2F-B7D2-A56BC8CEFFF2}">
      <dgm:prSet/>
      <dgm:spPr/>
    </dgm:pt>
    <dgm:pt modelId="{6188EEBC-0298-4691-8946-2CCC37426563}" type="pres">
      <dgm:prSet presAssocID="{02374ED4-5986-4ACA-854A-7997BE014C15}" presName="cycle" presStyleCnt="0">
        <dgm:presLayoutVars>
          <dgm:dir/>
          <dgm:resizeHandles val="exact"/>
        </dgm:presLayoutVars>
      </dgm:prSet>
      <dgm:spPr/>
    </dgm:pt>
    <dgm:pt modelId="{40872B5B-578A-40FB-800F-CAD04E99CC27}" type="pres">
      <dgm:prSet presAssocID="{6EEB90C8-2FA0-4015-B3FB-4E723FF91497}" presName="dummy" presStyleCnt="0"/>
      <dgm:spPr/>
    </dgm:pt>
    <dgm:pt modelId="{59DF368C-5401-40E8-AEF8-ACDB9AA616EA}" type="pres">
      <dgm:prSet presAssocID="{6EEB90C8-2FA0-4015-B3FB-4E723FF91497}" presName="node" presStyleLbl="revTx" presStyleIdx="0" presStyleCnt="6">
        <dgm:presLayoutVars>
          <dgm:bulletEnabled val="1"/>
        </dgm:presLayoutVars>
      </dgm:prSet>
      <dgm:spPr/>
    </dgm:pt>
    <dgm:pt modelId="{801A6333-E5CF-45B3-8F36-17B0D35ED019}" type="pres">
      <dgm:prSet presAssocID="{BF36F6B8-F2EB-41DB-AFAC-5E0575BAFD17}" presName="sibTrans" presStyleLbl="node1" presStyleIdx="0" presStyleCnt="6"/>
      <dgm:spPr/>
    </dgm:pt>
    <dgm:pt modelId="{03EB89ED-AE15-471B-BCC2-EAD372A0B7DB}" type="pres">
      <dgm:prSet presAssocID="{C13F9630-2426-4E1E-966C-245F5D09E218}" presName="dummy" presStyleCnt="0"/>
      <dgm:spPr/>
    </dgm:pt>
    <dgm:pt modelId="{E642153D-2700-4E90-ACBA-EDCAFB21E926}" type="pres">
      <dgm:prSet presAssocID="{C13F9630-2426-4E1E-966C-245F5D09E218}" presName="node" presStyleLbl="revTx" presStyleIdx="1" presStyleCnt="6">
        <dgm:presLayoutVars>
          <dgm:bulletEnabled val="1"/>
        </dgm:presLayoutVars>
      </dgm:prSet>
      <dgm:spPr/>
    </dgm:pt>
    <dgm:pt modelId="{EB264CC5-8F3B-4961-8DBC-51AD82E614B8}" type="pres">
      <dgm:prSet presAssocID="{926901E6-D35C-4681-88D5-DF0B0567B567}" presName="sibTrans" presStyleLbl="node1" presStyleIdx="1" presStyleCnt="6"/>
      <dgm:spPr/>
    </dgm:pt>
    <dgm:pt modelId="{AC7FF5CA-2BA0-4326-8995-F8DCE4801676}" type="pres">
      <dgm:prSet presAssocID="{B991E6D5-5968-40EC-BA72-931A772C3FE7}" presName="dummy" presStyleCnt="0"/>
      <dgm:spPr/>
    </dgm:pt>
    <dgm:pt modelId="{26F06316-0ADA-425D-BED3-0079039961D2}" type="pres">
      <dgm:prSet presAssocID="{B991E6D5-5968-40EC-BA72-931A772C3FE7}" presName="node" presStyleLbl="revTx" presStyleIdx="2" presStyleCnt="6">
        <dgm:presLayoutVars>
          <dgm:bulletEnabled val="1"/>
        </dgm:presLayoutVars>
      </dgm:prSet>
      <dgm:spPr/>
    </dgm:pt>
    <dgm:pt modelId="{314582E6-226C-470F-9F9E-C3594DD85004}" type="pres">
      <dgm:prSet presAssocID="{E4C17D42-5FE1-4492-8217-77AC159645EF}" presName="sibTrans" presStyleLbl="node1" presStyleIdx="2" presStyleCnt="6"/>
      <dgm:spPr/>
    </dgm:pt>
    <dgm:pt modelId="{BCE521D4-27AF-4849-85A9-59D121575CEF}" type="pres">
      <dgm:prSet presAssocID="{3F457093-1C0F-4045-B0B5-712B4A127CF4}" presName="dummy" presStyleCnt="0"/>
      <dgm:spPr/>
    </dgm:pt>
    <dgm:pt modelId="{92F19E1B-0D0C-4E5E-A677-C07F36DA4364}" type="pres">
      <dgm:prSet presAssocID="{3F457093-1C0F-4045-B0B5-712B4A127CF4}" presName="node" presStyleLbl="revTx" presStyleIdx="3" presStyleCnt="6">
        <dgm:presLayoutVars>
          <dgm:bulletEnabled val="1"/>
        </dgm:presLayoutVars>
      </dgm:prSet>
      <dgm:spPr/>
    </dgm:pt>
    <dgm:pt modelId="{F3144FA5-2B01-4711-B806-1C9538E026AB}" type="pres">
      <dgm:prSet presAssocID="{C072D16B-ECF1-41ED-ADFC-195B0F72C355}" presName="sibTrans" presStyleLbl="node1" presStyleIdx="3" presStyleCnt="6"/>
      <dgm:spPr/>
    </dgm:pt>
    <dgm:pt modelId="{3AB95B2B-E77E-4BCC-9C8C-B6B54E23267B}" type="pres">
      <dgm:prSet presAssocID="{10BCC7B4-4264-4C00-91CE-1B8121C79481}" presName="dummy" presStyleCnt="0"/>
      <dgm:spPr/>
    </dgm:pt>
    <dgm:pt modelId="{4A4DEA50-7030-419B-A8B2-E0D21E791B96}" type="pres">
      <dgm:prSet presAssocID="{10BCC7B4-4264-4C00-91CE-1B8121C79481}" presName="node" presStyleLbl="revTx" presStyleIdx="4" presStyleCnt="6">
        <dgm:presLayoutVars>
          <dgm:bulletEnabled val="1"/>
        </dgm:presLayoutVars>
      </dgm:prSet>
      <dgm:spPr/>
    </dgm:pt>
    <dgm:pt modelId="{51FC1F02-1B60-425A-BC25-757252060CCE}" type="pres">
      <dgm:prSet presAssocID="{9BB1ABE5-669B-4B8A-95A2-821292DDCD65}" presName="sibTrans" presStyleLbl="node1" presStyleIdx="4" presStyleCnt="6"/>
      <dgm:spPr/>
    </dgm:pt>
    <dgm:pt modelId="{78921F78-7C16-41FB-A641-F38577480C87}" type="pres">
      <dgm:prSet presAssocID="{24BD315F-514C-4902-9E61-EFD1B9CCA64F}" presName="dummy" presStyleCnt="0"/>
      <dgm:spPr/>
    </dgm:pt>
    <dgm:pt modelId="{8C682F1D-AE52-4C03-9CA7-3D36EEF8C2B4}" type="pres">
      <dgm:prSet presAssocID="{24BD315F-514C-4902-9E61-EFD1B9CCA64F}" presName="node" presStyleLbl="revTx" presStyleIdx="5" presStyleCnt="6">
        <dgm:presLayoutVars>
          <dgm:bulletEnabled val="1"/>
        </dgm:presLayoutVars>
      </dgm:prSet>
      <dgm:spPr/>
    </dgm:pt>
    <dgm:pt modelId="{455D18A4-C504-4CF7-ADA9-747ABAB1FEB8}" type="pres">
      <dgm:prSet presAssocID="{F061B557-CDE7-4312-8F6C-45854B01CA71}" presName="sibTrans" presStyleLbl="node1" presStyleIdx="5" presStyleCnt="6"/>
      <dgm:spPr/>
    </dgm:pt>
  </dgm:ptLst>
  <dgm:cxnLst>
    <dgm:cxn modelId="{F92EE827-8869-4E02-8C52-89A26E7910C5}" type="presOf" srcId="{3F457093-1C0F-4045-B0B5-712B4A127CF4}" destId="{92F19E1B-0D0C-4E5E-A677-C07F36DA4364}" srcOrd="0" destOrd="0" presId="urn:microsoft.com/office/officeart/2005/8/layout/cycle1"/>
    <dgm:cxn modelId="{1F965F28-F9E4-4957-9354-913CD7E26E64}" type="presOf" srcId="{24BD315F-514C-4902-9E61-EFD1B9CCA64F}" destId="{8C682F1D-AE52-4C03-9CA7-3D36EEF8C2B4}" srcOrd="0" destOrd="0" presId="urn:microsoft.com/office/officeart/2005/8/layout/cycle1"/>
    <dgm:cxn modelId="{768A9036-5437-4BDC-9C53-132703C2D3E2}" type="presOf" srcId="{F061B557-CDE7-4312-8F6C-45854B01CA71}" destId="{455D18A4-C504-4CF7-ADA9-747ABAB1FEB8}" srcOrd="0" destOrd="0" presId="urn:microsoft.com/office/officeart/2005/8/layout/cycle1"/>
    <dgm:cxn modelId="{060C7361-A79F-456F-A531-0C39343F13F4}" srcId="{02374ED4-5986-4ACA-854A-7997BE014C15}" destId="{10BCC7B4-4264-4C00-91CE-1B8121C79481}" srcOrd="4" destOrd="0" parTransId="{9431937D-CFA1-45D7-9C49-E54852B769E3}" sibTransId="{9BB1ABE5-669B-4B8A-95A2-821292DDCD65}"/>
    <dgm:cxn modelId="{88F98343-A1D0-4A9C-8597-41F469E67AA7}" type="presOf" srcId="{C13F9630-2426-4E1E-966C-245F5D09E218}" destId="{E642153D-2700-4E90-ACBA-EDCAFB21E926}" srcOrd="0" destOrd="0" presId="urn:microsoft.com/office/officeart/2005/8/layout/cycle1"/>
    <dgm:cxn modelId="{A43C7F69-7E87-459D-9FB9-65D2703AAB93}" type="presOf" srcId="{02374ED4-5986-4ACA-854A-7997BE014C15}" destId="{6188EEBC-0298-4691-8946-2CCC37426563}" srcOrd="0" destOrd="0" presId="urn:microsoft.com/office/officeart/2005/8/layout/cycle1"/>
    <dgm:cxn modelId="{F5D9FC86-7C3F-4C41-8A53-41FFD493C4A1}" type="presOf" srcId="{C072D16B-ECF1-41ED-ADFC-195B0F72C355}" destId="{F3144FA5-2B01-4711-B806-1C9538E026AB}" srcOrd="0" destOrd="0" presId="urn:microsoft.com/office/officeart/2005/8/layout/cycle1"/>
    <dgm:cxn modelId="{039F83A1-5822-4157-BC63-CC3BF8765C85}" type="presOf" srcId="{BF36F6B8-F2EB-41DB-AFAC-5E0575BAFD17}" destId="{801A6333-E5CF-45B3-8F36-17B0D35ED019}" srcOrd="0" destOrd="0" presId="urn:microsoft.com/office/officeart/2005/8/layout/cycle1"/>
    <dgm:cxn modelId="{A78AE4A7-0391-4363-8EBB-AE871ECB510D}" type="presOf" srcId="{6EEB90C8-2FA0-4015-B3FB-4E723FF91497}" destId="{59DF368C-5401-40E8-AEF8-ACDB9AA616EA}" srcOrd="0" destOrd="0" presId="urn:microsoft.com/office/officeart/2005/8/layout/cycle1"/>
    <dgm:cxn modelId="{EB20EEA8-68B6-4D73-BB1B-6D4370B878C9}" type="presOf" srcId="{B991E6D5-5968-40EC-BA72-931A772C3FE7}" destId="{26F06316-0ADA-425D-BED3-0079039961D2}" srcOrd="0" destOrd="0" presId="urn:microsoft.com/office/officeart/2005/8/layout/cycle1"/>
    <dgm:cxn modelId="{3CF71EC1-EF12-4CD9-8A72-29F2A196E02F}" srcId="{02374ED4-5986-4ACA-854A-7997BE014C15}" destId="{3F457093-1C0F-4045-B0B5-712B4A127CF4}" srcOrd="3" destOrd="0" parTransId="{403CED88-0F56-4855-AFB2-07CABD5D0CFB}" sibTransId="{C072D16B-ECF1-41ED-ADFC-195B0F72C355}"/>
    <dgm:cxn modelId="{896627C9-E10E-4E2F-B7D2-A56BC8CEFFF2}" srcId="{02374ED4-5986-4ACA-854A-7997BE014C15}" destId="{C13F9630-2426-4E1E-966C-245F5D09E218}" srcOrd="1" destOrd="0" parTransId="{ABB4C647-7236-4925-AD3A-63FB3E108605}" sibTransId="{926901E6-D35C-4681-88D5-DF0B0567B567}"/>
    <dgm:cxn modelId="{7810DED9-6395-432B-A376-1ED7D44CE2AF}" type="presOf" srcId="{E4C17D42-5FE1-4492-8217-77AC159645EF}" destId="{314582E6-226C-470F-9F9E-C3594DD85004}" srcOrd="0" destOrd="0" presId="urn:microsoft.com/office/officeart/2005/8/layout/cycle1"/>
    <dgm:cxn modelId="{24950DE2-B109-4440-8A7D-5A8D8C56C11B}" type="presOf" srcId="{10BCC7B4-4264-4C00-91CE-1B8121C79481}" destId="{4A4DEA50-7030-419B-A8B2-E0D21E791B96}" srcOrd="0" destOrd="0" presId="urn:microsoft.com/office/officeart/2005/8/layout/cycle1"/>
    <dgm:cxn modelId="{32A87CE2-FC21-4266-B0B0-9A5EFBEC6631}" srcId="{02374ED4-5986-4ACA-854A-7997BE014C15}" destId="{B991E6D5-5968-40EC-BA72-931A772C3FE7}" srcOrd="2" destOrd="0" parTransId="{70BC4130-33FC-434A-9936-E0AEB27E1DCA}" sibTransId="{E4C17D42-5FE1-4492-8217-77AC159645EF}"/>
    <dgm:cxn modelId="{F17036E3-8A8F-4539-A7F3-7400FB6666CD}" type="presOf" srcId="{926901E6-D35C-4681-88D5-DF0B0567B567}" destId="{EB264CC5-8F3B-4961-8DBC-51AD82E614B8}" srcOrd="0" destOrd="0" presId="urn:microsoft.com/office/officeart/2005/8/layout/cycle1"/>
    <dgm:cxn modelId="{99208AF8-8BEF-4472-9A3C-F1BE41A8ED87}" type="presOf" srcId="{9BB1ABE5-669B-4B8A-95A2-821292DDCD65}" destId="{51FC1F02-1B60-425A-BC25-757252060CCE}" srcOrd="0" destOrd="0" presId="urn:microsoft.com/office/officeart/2005/8/layout/cycle1"/>
    <dgm:cxn modelId="{FDA101FA-2D32-41BB-A049-371B2FA18416}" srcId="{02374ED4-5986-4ACA-854A-7997BE014C15}" destId="{6EEB90C8-2FA0-4015-B3FB-4E723FF91497}" srcOrd="0" destOrd="0" parTransId="{F8D01ACB-16F0-467A-A3F8-27C7C748D98B}" sibTransId="{BF36F6B8-F2EB-41DB-AFAC-5E0575BAFD17}"/>
    <dgm:cxn modelId="{E7C950FE-A5D7-4147-8187-3501F3C63853}" srcId="{02374ED4-5986-4ACA-854A-7997BE014C15}" destId="{24BD315F-514C-4902-9E61-EFD1B9CCA64F}" srcOrd="5" destOrd="0" parTransId="{449A9884-C948-4809-94B1-E4DD9CEC5A8F}" sibTransId="{F061B557-CDE7-4312-8F6C-45854B01CA71}"/>
    <dgm:cxn modelId="{78158073-60D3-4F43-AEDD-05712FE3E211}" type="presParOf" srcId="{6188EEBC-0298-4691-8946-2CCC37426563}" destId="{40872B5B-578A-40FB-800F-CAD04E99CC27}" srcOrd="0" destOrd="0" presId="urn:microsoft.com/office/officeart/2005/8/layout/cycle1"/>
    <dgm:cxn modelId="{B36490D1-1080-47F7-AE98-07142768ECAC}" type="presParOf" srcId="{6188EEBC-0298-4691-8946-2CCC37426563}" destId="{59DF368C-5401-40E8-AEF8-ACDB9AA616EA}" srcOrd="1" destOrd="0" presId="urn:microsoft.com/office/officeart/2005/8/layout/cycle1"/>
    <dgm:cxn modelId="{FC3334C1-ECC6-43EC-B721-E936558F401C}" type="presParOf" srcId="{6188EEBC-0298-4691-8946-2CCC37426563}" destId="{801A6333-E5CF-45B3-8F36-17B0D35ED019}" srcOrd="2" destOrd="0" presId="urn:microsoft.com/office/officeart/2005/8/layout/cycle1"/>
    <dgm:cxn modelId="{3B36E011-4FC1-4B05-AD03-2A8D0DF510FD}" type="presParOf" srcId="{6188EEBC-0298-4691-8946-2CCC37426563}" destId="{03EB89ED-AE15-471B-BCC2-EAD372A0B7DB}" srcOrd="3" destOrd="0" presId="urn:microsoft.com/office/officeart/2005/8/layout/cycle1"/>
    <dgm:cxn modelId="{A8365397-5E6D-45BD-A52B-4AD4C5DEB139}" type="presParOf" srcId="{6188EEBC-0298-4691-8946-2CCC37426563}" destId="{E642153D-2700-4E90-ACBA-EDCAFB21E926}" srcOrd="4" destOrd="0" presId="urn:microsoft.com/office/officeart/2005/8/layout/cycle1"/>
    <dgm:cxn modelId="{1B674DE0-7B17-4EB1-94B6-546DD200A76F}" type="presParOf" srcId="{6188EEBC-0298-4691-8946-2CCC37426563}" destId="{EB264CC5-8F3B-4961-8DBC-51AD82E614B8}" srcOrd="5" destOrd="0" presId="urn:microsoft.com/office/officeart/2005/8/layout/cycle1"/>
    <dgm:cxn modelId="{CD2E6B25-CCF2-4F7C-9DFF-2BBFC0345B24}" type="presParOf" srcId="{6188EEBC-0298-4691-8946-2CCC37426563}" destId="{AC7FF5CA-2BA0-4326-8995-F8DCE4801676}" srcOrd="6" destOrd="0" presId="urn:microsoft.com/office/officeart/2005/8/layout/cycle1"/>
    <dgm:cxn modelId="{05559A86-C1FF-4723-8C71-7A38E4A98544}" type="presParOf" srcId="{6188EEBC-0298-4691-8946-2CCC37426563}" destId="{26F06316-0ADA-425D-BED3-0079039961D2}" srcOrd="7" destOrd="0" presId="urn:microsoft.com/office/officeart/2005/8/layout/cycle1"/>
    <dgm:cxn modelId="{AEB8B188-F5CD-4708-B186-F06EF7ACC12D}" type="presParOf" srcId="{6188EEBC-0298-4691-8946-2CCC37426563}" destId="{314582E6-226C-470F-9F9E-C3594DD85004}" srcOrd="8" destOrd="0" presId="urn:microsoft.com/office/officeart/2005/8/layout/cycle1"/>
    <dgm:cxn modelId="{83ED068E-3B25-4B74-93EA-1B0A9A26EB71}" type="presParOf" srcId="{6188EEBC-0298-4691-8946-2CCC37426563}" destId="{BCE521D4-27AF-4849-85A9-59D121575CEF}" srcOrd="9" destOrd="0" presId="urn:microsoft.com/office/officeart/2005/8/layout/cycle1"/>
    <dgm:cxn modelId="{6A9A1410-EA88-421F-8F1A-5223154A7C07}" type="presParOf" srcId="{6188EEBC-0298-4691-8946-2CCC37426563}" destId="{92F19E1B-0D0C-4E5E-A677-C07F36DA4364}" srcOrd="10" destOrd="0" presId="urn:microsoft.com/office/officeart/2005/8/layout/cycle1"/>
    <dgm:cxn modelId="{F3C060D1-6D57-4736-8C0D-2AAF065B88E5}" type="presParOf" srcId="{6188EEBC-0298-4691-8946-2CCC37426563}" destId="{F3144FA5-2B01-4711-B806-1C9538E026AB}" srcOrd="11" destOrd="0" presId="urn:microsoft.com/office/officeart/2005/8/layout/cycle1"/>
    <dgm:cxn modelId="{53009924-FE19-4FEF-AAC7-ED4750FCB494}" type="presParOf" srcId="{6188EEBC-0298-4691-8946-2CCC37426563}" destId="{3AB95B2B-E77E-4BCC-9C8C-B6B54E23267B}" srcOrd="12" destOrd="0" presId="urn:microsoft.com/office/officeart/2005/8/layout/cycle1"/>
    <dgm:cxn modelId="{B6089106-42B4-4542-8C39-5C355ED5337C}" type="presParOf" srcId="{6188EEBC-0298-4691-8946-2CCC37426563}" destId="{4A4DEA50-7030-419B-A8B2-E0D21E791B96}" srcOrd="13" destOrd="0" presId="urn:microsoft.com/office/officeart/2005/8/layout/cycle1"/>
    <dgm:cxn modelId="{AF4FFE33-B8B7-4295-8701-C24739FE8CEE}" type="presParOf" srcId="{6188EEBC-0298-4691-8946-2CCC37426563}" destId="{51FC1F02-1B60-425A-BC25-757252060CCE}" srcOrd="14" destOrd="0" presId="urn:microsoft.com/office/officeart/2005/8/layout/cycle1"/>
    <dgm:cxn modelId="{891580C0-0783-4A6A-AA31-DD6B49BF2D3B}" type="presParOf" srcId="{6188EEBC-0298-4691-8946-2CCC37426563}" destId="{78921F78-7C16-41FB-A641-F38577480C87}" srcOrd="15" destOrd="0" presId="urn:microsoft.com/office/officeart/2005/8/layout/cycle1"/>
    <dgm:cxn modelId="{1DC61A89-3949-4AA8-B0C4-B849906C8378}" type="presParOf" srcId="{6188EEBC-0298-4691-8946-2CCC37426563}" destId="{8C682F1D-AE52-4C03-9CA7-3D36EEF8C2B4}" srcOrd="16" destOrd="0" presId="urn:microsoft.com/office/officeart/2005/8/layout/cycle1"/>
    <dgm:cxn modelId="{5C360531-7756-4E42-8235-D9FF7A853356}" type="presParOf" srcId="{6188EEBC-0298-4691-8946-2CCC37426563}" destId="{455D18A4-C504-4CF7-ADA9-747ABAB1FEB8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F368C-5401-40E8-AEF8-ACDB9AA616EA}">
      <dsp:nvSpPr>
        <dsp:cNvPr id="0" name=""/>
        <dsp:cNvSpPr/>
      </dsp:nvSpPr>
      <dsp:spPr>
        <a:xfrm>
          <a:off x="5080530" y="14379"/>
          <a:ext cx="1207113" cy="1207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latin typeface="Calibri Light" panose="020F0302020204030204"/>
            </a:rPr>
            <a:t>Turn off </a:t>
          </a:r>
          <a:r>
            <a:rPr lang="nl-NL" sz="2300" kern="1200" err="1">
              <a:latin typeface="Calibri Light" panose="020F0302020204030204"/>
            </a:rPr>
            <a:t>failing</a:t>
          </a:r>
          <a:r>
            <a:rPr lang="nl-NL" sz="2300" kern="1200">
              <a:latin typeface="Calibri Light" panose="020F0302020204030204"/>
            </a:rPr>
            <a:t> test  </a:t>
          </a:r>
        </a:p>
      </dsp:txBody>
      <dsp:txXfrm>
        <a:off x="5080530" y="14379"/>
        <a:ext cx="1207113" cy="1207113"/>
      </dsp:txXfrm>
    </dsp:sp>
    <dsp:sp modelId="{801A6333-E5CF-45B3-8F36-17B0D35ED019}">
      <dsp:nvSpPr>
        <dsp:cNvPr id="0" name=""/>
        <dsp:cNvSpPr/>
      </dsp:nvSpPr>
      <dsp:spPr>
        <a:xfrm>
          <a:off x="1388232" y="2018"/>
          <a:ext cx="5897808" cy="5897808"/>
        </a:xfrm>
        <a:prstGeom prst="circularArrow">
          <a:avLst>
            <a:gd name="adj1" fmla="val 3991"/>
            <a:gd name="adj2" fmla="val 250374"/>
            <a:gd name="adj3" fmla="val 20572820"/>
            <a:gd name="adj4" fmla="val 18983370"/>
            <a:gd name="adj5" fmla="val 46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42153D-2700-4E90-ACBA-EDCAFB21E926}">
      <dsp:nvSpPr>
        <dsp:cNvPr id="0" name=""/>
        <dsp:cNvSpPr/>
      </dsp:nvSpPr>
      <dsp:spPr>
        <a:xfrm>
          <a:off x="6427481" y="2347366"/>
          <a:ext cx="1207113" cy="1207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latin typeface="Calibri Light" panose="020F0302020204030204"/>
            </a:rPr>
            <a:t>Build passes</a:t>
          </a:r>
          <a:endParaRPr lang="nl-NL" sz="2300" kern="1200"/>
        </a:p>
      </dsp:txBody>
      <dsp:txXfrm>
        <a:off x="6427481" y="2347366"/>
        <a:ext cx="1207113" cy="1207113"/>
      </dsp:txXfrm>
    </dsp:sp>
    <dsp:sp modelId="{EB264CC5-8F3B-4961-8DBC-51AD82E614B8}">
      <dsp:nvSpPr>
        <dsp:cNvPr id="0" name=""/>
        <dsp:cNvSpPr/>
      </dsp:nvSpPr>
      <dsp:spPr>
        <a:xfrm>
          <a:off x="1388232" y="2018"/>
          <a:ext cx="5897808" cy="5897808"/>
        </a:xfrm>
        <a:prstGeom prst="circularArrow">
          <a:avLst>
            <a:gd name="adj1" fmla="val 3991"/>
            <a:gd name="adj2" fmla="val 250374"/>
            <a:gd name="adj3" fmla="val 2366255"/>
            <a:gd name="adj4" fmla="val 776806"/>
            <a:gd name="adj5" fmla="val 46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06316-0ADA-425D-BED3-0079039961D2}">
      <dsp:nvSpPr>
        <dsp:cNvPr id="0" name=""/>
        <dsp:cNvSpPr/>
      </dsp:nvSpPr>
      <dsp:spPr>
        <a:xfrm>
          <a:off x="5080530" y="4680353"/>
          <a:ext cx="1207113" cy="1207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latin typeface="Calibri Light" panose="020F0302020204030204"/>
            </a:rPr>
            <a:t>Low(er) test coverage</a:t>
          </a:r>
          <a:endParaRPr lang="nl-NL" sz="2300" kern="1200"/>
        </a:p>
      </dsp:txBody>
      <dsp:txXfrm>
        <a:off x="5080530" y="4680353"/>
        <a:ext cx="1207113" cy="1207113"/>
      </dsp:txXfrm>
    </dsp:sp>
    <dsp:sp modelId="{314582E6-226C-470F-9F9E-C3594DD85004}">
      <dsp:nvSpPr>
        <dsp:cNvPr id="0" name=""/>
        <dsp:cNvSpPr/>
      </dsp:nvSpPr>
      <dsp:spPr>
        <a:xfrm>
          <a:off x="1388232" y="2018"/>
          <a:ext cx="5897808" cy="5897808"/>
        </a:xfrm>
        <a:prstGeom prst="circularArrow">
          <a:avLst>
            <a:gd name="adj1" fmla="val 3991"/>
            <a:gd name="adj2" fmla="val 250374"/>
            <a:gd name="adj3" fmla="val 6110760"/>
            <a:gd name="adj4" fmla="val 4438866"/>
            <a:gd name="adj5" fmla="val 46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F19E1B-0D0C-4E5E-A677-C07F36DA4364}">
      <dsp:nvSpPr>
        <dsp:cNvPr id="0" name=""/>
        <dsp:cNvSpPr/>
      </dsp:nvSpPr>
      <dsp:spPr>
        <a:xfrm>
          <a:off x="2386629" y="4680353"/>
          <a:ext cx="1207113" cy="1207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latin typeface="Calibri Light" panose="020F0302020204030204"/>
            </a:rPr>
            <a:t>Bug reported</a:t>
          </a:r>
          <a:endParaRPr lang="nl-NL" sz="2300" kern="1200"/>
        </a:p>
      </dsp:txBody>
      <dsp:txXfrm>
        <a:off x="2386629" y="4680353"/>
        <a:ext cx="1207113" cy="1207113"/>
      </dsp:txXfrm>
    </dsp:sp>
    <dsp:sp modelId="{F3144FA5-2B01-4711-B806-1C9538E026AB}">
      <dsp:nvSpPr>
        <dsp:cNvPr id="0" name=""/>
        <dsp:cNvSpPr/>
      </dsp:nvSpPr>
      <dsp:spPr>
        <a:xfrm>
          <a:off x="1388232" y="2018"/>
          <a:ext cx="5897808" cy="5897808"/>
        </a:xfrm>
        <a:prstGeom prst="circularArrow">
          <a:avLst>
            <a:gd name="adj1" fmla="val 3991"/>
            <a:gd name="adj2" fmla="val 250374"/>
            <a:gd name="adj3" fmla="val 9772820"/>
            <a:gd name="adj4" fmla="val 8183370"/>
            <a:gd name="adj5" fmla="val 46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4DEA50-7030-419B-A8B2-E0D21E791B96}">
      <dsp:nvSpPr>
        <dsp:cNvPr id="0" name=""/>
        <dsp:cNvSpPr/>
      </dsp:nvSpPr>
      <dsp:spPr>
        <a:xfrm>
          <a:off x="1039678" y="2347366"/>
          <a:ext cx="1207113" cy="1207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>
              <a:latin typeface="Calibri Light" panose="020F0302020204030204"/>
            </a:rPr>
            <a:t>Hot fix (quickly!)</a:t>
          </a:r>
          <a:endParaRPr lang="nl-NL" sz="2300" kern="1200"/>
        </a:p>
      </dsp:txBody>
      <dsp:txXfrm>
        <a:off x="1039678" y="2347366"/>
        <a:ext cx="1207113" cy="1207113"/>
      </dsp:txXfrm>
    </dsp:sp>
    <dsp:sp modelId="{51FC1F02-1B60-425A-BC25-757252060CCE}">
      <dsp:nvSpPr>
        <dsp:cNvPr id="0" name=""/>
        <dsp:cNvSpPr/>
      </dsp:nvSpPr>
      <dsp:spPr>
        <a:xfrm>
          <a:off x="1388232" y="2018"/>
          <a:ext cx="5897808" cy="5897808"/>
        </a:xfrm>
        <a:prstGeom prst="circularArrow">
          <a:avLst>
            <a:gd name="adj1" fmla="val 3991"/>
            <a:gd name="adj2" fmla="val 250374"/>
            <a:gd name="adj3" fmla="val 13166255"/>
            <a:gd name="adj4" fmla="val 11576806"/>
            <a:gd name="adj5" fmla="val 46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82F1D-AE52-4C03-9CA7-3D36EEF8C2B4}">
      <dsp:nvSpPr>
        <dsp:cNvPr id="0" name=""/>
        <dsp:cNvSpPr/>
      </dsp:nvSpPr>
      <dsp:spPr>
        <a:xfrm>
          <a:off x="2386629" y="14379"/>
          <a:ext cx="1207113" cy="1207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 err="1">
              <a:latin typeface="Calibri Light" panose="020F0302020204030204"/>
            </a:rPr>
            <a:t>Forgot</a:t>
          </a:r>
          <a:r>
            <a:rPr lang="nl-NL" sz="2300" kern="1200">
              <a:latin typeface="Calibri Light" panose="020F0302020204030204"/>
            </a:rPr>
            <a:t> </a:t>
          </a:r>
          <a:r>
            <a:rPr lang="nl-NL" sz="2300" kern="1200" err="1">
              <a:latin typeface="Calibri Light" panose="020F0302020204030204"/>
            </a:rPr>
            <a:t>to</a:t>
          </a:r>
          <a:r>
            <a:rPr lang="nl-NL" sz="2300" kern="1200">
              <a:latin typeface="Calibri Light" panose="020F0302020204030204"/>
            </a:rPr>
            <a:t> update test</a:t>
          </a:r>
        </a:p>
      </dsp:txBody>
      <dsp:txXfrm>
        <a:off x="2386629" y="14379"/>
        <a:ext cx="1207113" cy="1207113"/>
      </dsp:txXfrm>
    </dsp:sp>
    <dsp:sp modelId="{455D18A4-C504-4CF7-ADA9-747ABAB1FEB8}">
      <dsp:nvSpPr>
        <dsp:cNvPr id="0" name=""/>
        <dsp:cNvSpPr/>
      </dsp:nvSpPr>
      <dsp:spPr>
        <a:xfrm>
          <a:off x="1388232" y="2018"/>
          <a:ext cx="5897808" cy="5897808"/>
        </a:xfrm>
        <a:prstGeom prst="circularArrow">
          <a:avLst>
            <a:gd name="adj1" fmla="val 3991"/>
            <a:gd name="adj2" fmla="val 250374"/>
            <a:gd name="adj3" fmla="val 16910760"/>
            <a:gd name="adj4" fmla="val 15238866"/>
            <a:gd name="adj5" fmla="val 46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C8CEE-1435-40DF-BE0F-C4E32B11E99B}" type="datetimeFigureOut">
              <a:t>9-11-2023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A0089-7107-46F2-83AE-2846487A6F90}" type="slidenum"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0716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74febf3a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474febf3a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09.11.2023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29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09.11.2023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96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09.11.2023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119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09.11.2023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912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09.11.2023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49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09.11.2023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81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09.11.2023</a:t>
            </a:fld>
            <a:endParaRPr lang="de-D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31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09.11.2023</a:t>
            </a:fld>
            <a:endParaRPr lang="de-D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78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09.11.2023</a:t>
            </a:fld>
            <a:endParaRPr lang="de-D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604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09.11.2023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38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09.11.2023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9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53BDC-9EAE-49FE-9892-958C9F845175}" type="datetimeFigureOut">
              <a:rPr lang="de-DE" smtClean="0"/>
              <a:t>09.11.2023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54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r="41806"/>
          <a:stretch/>
        </p:blipFill>
        <p:spPr>
          <a:xfrm>
            <a:off x="231267" y="203201"/>
            <a:ext cx="6842167" cy="64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231333" y="203200"/>
            <a:ext cx="6842000" cy="6463200"/>
          </a:xfrm>
          <a:prstGeom prst="rect">
            <a:avLst/>
          </a:prstGeom>
          <a:solidFill>
            <a:srgbClr val="FDBF00"/>
          </a:solidFill>
          <a:ln w="9525" cap="flat" cmpd="sng">
            <a:solidFill>
              <a:srgbClr val="FDB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sp>
        <p:nvSpPr>
          <p:cNvPr id="56" name="Google Shape;56;p13"/>
          <p:cNvSpPr txBox="1"/>
          <p:nvPr/>
        </p:nvSpPr>
        <p:spPr>
          <a:xfrm>
            <a:off x="849500" y="5382334"/>
            <a:ext cx="4344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pl" sz="2400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Ewald </a:t>
            </a:r>
            <a:r>
              <a:rPr lang="pl" sz="2400" b="1" err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Verhoeven</a:t>
            </a:r>
            <a:endParaRPr lang="pl" sz="2400" b="1" err="1">
              <a:solidFill>
                <a:srgbClr val="CC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49500" y="1048501"/>
            <a:ext cx="5472142" cy="23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pl" sz="3700" b="1">
                <a:solidFill>
                  <a:srgbClr val="CC0000"/>
                </a:solidFill>
                <a:latin typeface="Roboto"/>
                <a:ea typeface="Roboto"/>
                <a:cs typeface="Roboto"/>
              </a:rPr>
              <a:t>ACCELERATING SOFTWARE DELIVERY</a:t>
            </a:r>
          </a:p>
          <a:p>
            <a:endParaRPr lang="pl" sz="3700" b="1">
              <a:solidFill>
                <a:srgbClr val="CC0000"/>
              </a:solidFill>
              <a:latin typeface="Roboto"/>
              <a:ea typeface="Roboto"/>
              <a:cs typeface="Roboto"/>
            </a:endParaRPr>
          </a:p>
          <a:p>
            <a:r>
              <a:rPr lang="pl" sz="2800" b="1" err="1">
                <a:solidFill>
                  <a:srgbClr val="CC0000"/>
                </a:solidFill>
                <a:latin typeface="Roboto"/>
                <a:ea typeface="Roboto"/>
                <a:cs typeface="Roboto"/>
              </a:rPr>
              <a:t>Why</a:t>
            </a:r>
            <a:r>
              <a:rPr lang="pl" sz="2800" b="1">
                <a:solidFill>
                  <a:srgbClr val="CC0000"/>
                </a:solidFill>
                <a:latin typeface="Roboto"/>
                <a:ea typeface="Roboto"/>
                <a:cs typeface="Roboto"/>
              </a:rPr>
              <a:t> </a:t>
            </a:r>
            <a:r>
              <a:rPr lang="pl" sz="2800" b="1" err="1">
                <a:solidFill>
                  <a:srgbClr val="CC0000"/>
                </a:solidFill>
                <a:latin typeface="Roboto"/>
                <a:ea typeface="Roboto"/>
                <a:cs typeface="Roboto"/>
              </a:rPr>
              <a:t>your</a:t>
            </a:r>
            <a:r>
              <a:rPr lang="pl" sz="2800" b="1">
                <a:solidFill>
                  <a:srgbClr val="CC0000"/>
                </a:solidFill>
                <a:latin typeface="Roboto"/>
                <a:ea typeface="Roboto"/>
                <a:cs typeface="Roboto"/>
              </a:rPr>
              <a:t> team </a:t>
            </a:r>
            <a:r>
              <a:rPr lang="pl" sz="2800" b="1" err="1">
                <a:solidFill>
                  <a:srgbClr val="CC0000"/>
                </a:solidFill>
                <a:latin typeface="Roboto"/>
                <a:ea typeface="Roboto"/>
                <a:cs typeface="Roboto"/>
              </a:rPr>
              <a:t>is</a:t>
            </a:r>
            <a:r>
              <a:rPr lang="pl" sz="2800" b="1">
                <a:solidFill>
                  <a:srgbClr val="CC0000"/>
                </a:solidFill>
                <a:latin typeface="Roboto"/>
                <a:ea typeface="Roboto"/>
                <a:cs typeface="Roboto"/>
              </a:rPr>
              <a:t> </a:t>
            </a:r>
            <a:r>
              <a:rPr lang="pl" sz="2800" b="1" err="1">
                <a:solidFill>
                  <a:srgbClr val="CC0000"/>
                </a:solidFill>
                <a:latin typeface="Roboto"/>
                <a:ea typeface="Roboto"/>
                <a:cs typeface="Roboto"/>
              </a:rPr>
              <a:t>slowing</a:t>
            </a:r>
            <a:r>
              <a:rPr lang="pl" sz="2800" b="1">
                <a:solidFill>
                  <a:srgbClr val="CC0000"/>
                </a:solidFill>
                <a:latin typeface="Roboto"/>
                <a:ea typeface="Roboto"/>
                <a:cs typeface="Roboto"/>
              </a:rPr>
              <a:t> down</a:t>
            </a:r>
          </a:p>
        </p:txBody>
      </p:sp>
      <p:sp>
        <p:nvSpPr>
          <p:cNvPr id="58" name="Google Shape;58;p13"/>
          <p:cNvSpPr txBox="1"/>
          <p:nvPr/>
        </p:nvSpPr>
        <p:spPr>
          <a:xfrm>
            <a:off x="8252333" y="4318401"/>
            <a:ext cx="2876400" cy="57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pl" sz="2133">
                <a:solidFill>
                  <a:srgbClr val="CC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9-10 November, Łódź</a:t>
            </a:r>
            <a:endParaRPr sz="2133">
              <a:solidFill>
                <a:srgbClr val="CC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4">
            <a:alphaModFix/>
          </a:blip>
          <a:srcRect b="18699"/>
          <a:stretch/>
        </p:blipFill>
        <p:spPr>
          <a:xfrm>
            <a:off x="7276633" y="203200"/>
            <a:ext cx="4712168" cy="38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7516267" y="5282867"/>
            <a:ext cx="2214000" cy="1025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pl" sz="2533">
                <a:solidFill>
                  <a:srgbClr val="DA0101"/>
                </a:solidFill>
                <a:latin typeface="Roboto Medium"/>
                <a:ea typeface="Roboto Medium"/>
                <a:cs typeface="Roboto Medium"/>
                <a:sym typeface="Roboto Medium"/>
              </a:rPr>
              <a:t>Strategic Partner</a:t>
            </a:r>
            <a:endParaRPr sz="2533">
              <a:solidFill>
                <a:srgbClr val="DA010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9826200" y="5282867"/>
            <a:ext cx="2249600" cy="1025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pl" sz="2533">
                <a:solidFill>
                  <a:srgbClr val="DA0101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Platinum Sponsor</a:t>
            </a:r>
            <a:endParaRPr sz="2533">
              <a:solidFill>
                <a:srgbClr val="DA010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6817" y="5997934"/>
            <a:ext cx="1172967" cy="444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2534" y="5997933"/>
            <a:ext cx="1016724" cy="5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fbeelding 1" descr="Werken bij TestCoders? Vacatures van TestCoders">
            <a:extLst>
              <a:ext uri="{FF2B5EF4-FFF2-40B4-BE49-F238E27FC236}">
                <a16:creationId xmlns:a16="http://schemas.microsoft.com/office/drawing/2014/main" id="{A72A42AD-8F58-E116-0C11-8CDD62E5F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6621" y="4602355"/>
            <a:ext cx="2189966" cy="16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9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207A3B75-23B4-296D-DF61-E72C7E1DF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90" r="-1" b="4037"/>
          <a:stretch/>
        </p:blipFill>
        <p:spPr>
          <a:xfrm>
            <a:off x="-1219" y="-8"/>
            <a:ext cx="12191695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84996" y="1290918"/>
            <a:ext cx="4656579" cy="420873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07827" y="1378821"/>
            <a:ext cx="4333482" cy="401886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5160F0-6244-48E8-9E71-1F51EA90C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720717" y="756951"/>
            <a:ext cx="2843929" cy="2556327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BDFF5CA-602C-465F-8BC3-59C996302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82263" y="628018"/>
            <a:ext cx="3172430" cy="288713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289228A-771B-48F6-B5DF-7A63EA324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3982" y="3576909"/>
            <a:ext cx="2685901" cy="245888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1D5EF21-94C4-481A-BD01-3D29FB305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1178" y="3487951"/>
            <a:ext cx="3051507" cy="274203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987224" y="1122042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755F058-391C-619A-4616-67D5FEBFEC12}"/>
              </a:ext>
            </a:extLst>
          </p:cNvPr>
          <p:cNvSpPr txBox="1"/>
          <p:nvPr/>
        </p:nvSpPr>
        <p:spPr>
          <a:xfrm>
            <a:off x="1515632" y="1872171"/>
            <a:ext cx="3797450" cy="20141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100" kern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100" kern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A previously delivered (working) 'thingy'</a:t>
            </a:r>
          </a:p>
        </p:txBody>
      </p:sp>
      <p:pic>
        <p:nvPicPr>
          <p:cNvPr id="4" name="Afbeelding 3" descr="bug PNG image transparent image download, size: 2194x2400px">
            <a:extLst>
              <a:ext uri="{FF2B5EF4-FFF2-40B4-BE49-F238E27FC236}">
                <a16:creationId xmlns:a16="http://schemas.microsoft.com/office/drawing/2014/main" id="{469DBA55-5E9C-2EB9-4B1C-9ECBF9C630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04" r="-1" b="5745"/>
          <a:stretch/>
        </p:blipFill>
        <p:spPr>
          <a:xfrm>
            <a:off x="7948642" y="832642"/>
            <a:ext cx="2606312" cy="2405492"/>
          </a:xfrm>
          <a:custGeom>
            <a:avLst/>
            <a:gdLst/>
            <a:ahLst/>
            <a:cxnLst/>
            <a:rect l="l" t="t" r="r" b="b"/>
            <a:pathLst>
              <a:path w="2442835" h="2236365">
                <a:moveTo>
                  <a:pt x="1178694" y="0"/>
                </a:moveTo>
                <a:cubicBezTo>
                  <a:pt x="1426542" y="0"/>
                  <a:pt x="1608393" y="124353"/>
                  <a:pt x="1857551" y="314024"/>
                </a:cubicBezTo>
                <a:cubicBezTo>
                  <a:pt x="1885386" y="335216"/>
                  <a:pt x="1913222" y="356156"/>
                  <a:pt x="1940168" y="376379"/>
                </a:cubicBezTo>
                <a:cubicBezTo>
                  <a:pt x="2086213" y="486125"/>
                  <a:pt x="2224133" y="589796"/>
                  <a:pt x="2315923" y="702353"/>
                </a:cubicBezTo>
                <a:cubicBezTo>
                  <a:pt x="2403676" y="809955"/>
                  <a:pt x="2442835" y="917915"/>
                  <a:pt x="2442835" y="1052431"/>
                </a:cubicBezTo>
                <a:cubicBezTo>
                  <a:pt x="2442835" y="1389589"/>
                  <a:pt x="2341663" y="1692735"/>
                  <a:pt x="2157925" y="1906050"/>
                </a:cubicBezTo>
                <a:cubicBezTo>
                  <a:pt x="2068023" y="2010385"/>
                  <a:pt x="1960192" y="2091482"/>
                  <a:pt x="1837422" y="2147045"/>
                </a:cubicBezTo>
                <a:cubicBezTo>
                  <a:pt x="1706420" y="2206285"/>
                  <a:pt x="1558592" y="2236365"/>
                  <a:pt x="1397973" y="2236365"/>
                </a:cubicBezTo>
                <a:cubicBezTo>
                  <a:pt x="1227656" y="2236365"/>
                  <a:pt x="1055033" y="2204038"/>
                  <a:pt x="885082" y="2140253"/>
                </a:cubicBezTo>
                <a:cubicBezTo>
                  <a:pt x="719588" y="2078255"/>
                  <a:pt x="562062" y="1986944"/>
                  <a:pt x="429436" y="1876226"/>
                </a:cubicBezTo>
                <a:cubicBezTo>
                  <a:pt x="294504" y="1763618"/>
                  <a:pt x="188455" y="1635487"/>
                  <a:pt x="114279" y="1495506"/>
                </a:cubicBezTo>
                <a:cubicBezTo>
                  <a:pt x="38477" y="1352411"/>
                  <a:pt x="0" y="1203340"/>
                  <a:pt x="0" y="1052431"/>
                </a:cubicBezTo>
                <a:cubicBezTo>
                  <a:pt x="0" y="900449"/>
                  <a:pt x="61386" y="811692"/>
                  <a:pt x="189137" y="641019"/>
                </a:cubicBezTo>
                <a:cubicBezTo>
                  <a:pt x="219961" y="599856"/>
                  <a:pt x="251833" y="557266"/>
                  <a:pt x="284438" y="510435"/>
                </a:cubicBezTo>
                <a:cubicBezTo>
                  <a:pt x="533598" y="152646"/>
                  <a:pt x="801051" y="0"/>
                  <a:pt x="1178694" y="0"/>
                </a:cubicBezTo>
                <a:close/>
              </a:path>
            </a:pathLst>
          </a:custGeom>
        </p:spPr>
      </p:pic>
      <p:pic>
        <p:nvPicPr>
          <p:cNvPr id="7" name="Afbeelding 6" descr="eps10 red vector program bug animal icon isolated on white background.  software bug symbol in a simple flat trendy modern style for your website  design, logo, pictogram, and mobile application 11096415 Vector">
            <a:extLst>
              <a:ext uri="{FF2B5EF4-FFF2-40B4-BE49-F238E27FC236}">
                <a16:creationId xmlns:a16="http://schemas.microsoft.com/office/drawing/2014/main" id="{4D491C7E-7327-26B0-CB51-8710ABC3B6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5" r="3" b="873"/>
          <a:stretch/>
        </p:blipFill>
        <p:spPr>
          <a:xfrm>
            <a:off x="6243077" y="3675142"/>
            <a:ext cx="2438717" cy="2265923"/>
          </a:xfrm>
          <a:custGeom>
            <a:avLst/>
            <a:gdLst/>
            <a:ahLst/>
            <a:cxnLst/>
            <a:rect l="l" t="t" r="r" b="b"/>
            <a:pathLst>
              <a:path w="2442835" h="2236365">
                <a:moveTo>
                  <a:pt x="1044862" y="0"/>
                </a:moveTo>
                <a:cubicBezTo>
                  <a:pt x="1215179" y="0"/>
                  <a:pt x="1387802" y="32328"/>
                  <a:pt x="1557753" y="96112"/>
                </a:cubicBezTo>
                <a:cubicBezTo>
                  <a:pt x="1723247" y="158111"/>
                  <a:pt x="1880773" y="249422"/>
                  <a:pt x="2013399" y="360139"/>
                </a:cubicBezTo>
                <a:cubicBezTo>
                  <a:pt x="2148332" y="472747"/>
                  <a:pt x="2254380" y="600878"/>
                  <a:pt x="2328556" y="740859"/>
                </a:cubicBezTo>
                <a:cubicBezTo>
                  <a:pt x="2404358" y="883954"/>
                  <a:pt x="2442835" y="1033026"/>
                  <a:pt x="2442835" y="1183934"/>
                </a:cubicBezTo>
                <a:cubicBezTo>
                  <a:pt x="2442835" y="1335916"/>
                  <a:pt x="2381449" y="1424674"/>
                  <a:pt x="2253698" y="1595346"/>
                </a:cubicBezTo>
                <a:cubicBezTo>
                  <a:pt x="2222875" y="1636509"/>
                  <a:pt x="2191002" y="1679100"/>
                  <a:pt x="2158397" y="1725930"/>
                </a:cubicBezTo>
                <a:cubicBezTo>
                  <a:pt x="1909237" y="2083719"/>
                  <a:pt x="1641784" y="2236365"/>
                  <a:pt x="1264141" y="2236365"/>
                </a:cubicBezTo>
                <a:cubicBezTo>
                  <a:pt x="1016293" y="2236365"/>
                  <a:pt x="834443" y="2112012"/>
                  <a:pt x="585284" y="1922342"/>
                </a:cubicBezTo>
                <a:cubicBezTo>
                  <a:pt x="557449" y="1901149"/>
                  <a:pt x="529613" y="1880210"/>
                  <a:pt x="502667" y="1859987"/>
                </a:cubicBezTo>
                <a:cubicBezTo>
                  <a:pt x="356623" y="1750240"/>
                  <a:pt x="218702" y="1646569"/>
                  <a:pt x="126912" y="1534012"/>
                </a:cubicBezTo>
                <a:cubicBezTo>
                  <a:pt x="39159" y="1426410"/>
                  <a:pt x="0" y="1318451"/>
                  <a:pt x="0" y="1183934"/>
                </a:cubicBezTo>
                <a:cubicBezTo>
                  <a:pt x="0" y="846776"/>
                  <a:pt x="101173" y="543630"/>
                  <a:pt x="284911" y="330315"/>
                </a:cubicBezTo>
                <a:cubicBezTo>
                  <a:pt x="374812" y="225981"/>
                  <a:pt x="482643" y="144883"/>
                  <a:pt x="605414" y="89320"/>
                </a:cubicBezTo>
                <a:cubicBezTo>
                  <a:pt x="736415" y="30080"/>
                  <a:pt x="884243" y="0"/>
                  <a:pt x="104486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3036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207A3B75-23B4-296D-DF61-E72C7E1DF5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691" b="4039"/>
          <a:stretch/>
        </p:blipFill>
        <p:spPr>
          <a:xfrm>
            <a:off x="4027" y="1"/>
            <a:ext cx="12191980" cy="6857999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7755F058-391C-619A-4616-67D5FEBFEC12}"/>
              </a:ext>
            </a:extLst>
          </p:cNvPr>
          <p:cNvSpPr txBox="1"/>
          <p:nvPr/>
        </p:nvSpPr>
        <p:spPr>
          <a:xfrm>
            <a:off x="1410137" y="1182413"/>
            <a:ext cx="96449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3600" err="1">
                <a:latin typeface="Verdana Pro"/>
                <a:cs typeface="Calibri"/>
              </a:rPr>
              <a:t>Legacy</a:t>
            </a:r>
          </a:p>
        </p:txBody>
      </p:sp>
      <p:pic>
        <p:nvPicPr>
          <p:cNvPr id="2" name="Afbeelding 1" descr="Afbeelding met tekst, persoon, poseren&#10;&#10;Automatisch gegenereerde beschrijving">
            <a:extLst>
              <a:ext uri="{FF2B5EF4-FFF2-40B4-BE49-F238E27FC236}">
                <a16:creationId xmlns:a16="http://schemas.microsoft.com/office/drawing/2014/main" id="{64C5AD96-85CA-3A5C-A5D4-7A840FE3F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561" y="452758"/>
            <a:ext cx="3515899" cy="2524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7FB1E590-8798-E643-CFAC-06C857E34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03" y="3691670"/>
            <a:ext cx="3955875" cy="2408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1F080522-D246-4595-8EA0-239CF8656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0873" y="3641287"/>
            <a:ext cx="4163652" cy="2766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1703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207A3B75-23B4-296D-DF61-E72C7E1DF5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691" b="4039"/>
          <a:stretch/>
        </p:blipFill>
        <p:spPr>
          <a:xfrm>
            <a:off x="1989" y="1"/>
            <a:ext cx="12191980" cy="6857999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7B94FBC7-DB02-C682-3B91-508D05E5880F}"/>
              </a:ext>
            </a:extLst>
          </p:cNvPr>
          <p:cNvSpPr txBox="1"/>
          <p:nvPr/>
        </p:nvSpPr>
        <p:spPr>
          <a:xfrm>
            <a:off x="1687173" y="267916"/>
            <a:ext cx="96449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3600">
                <a:latin typeface="Verdana Pro"/>
                <a:cs typeface="Calibri"/>
              </a:rPr>
              <a:t>Technical </a:t>
            </a:r>
            <a:r>
              <a:rPr lang="nl-NL" sz="3600" err="1">
                <a:latin typeface="Verdana Pro"/>
                <a:cs typeface="Calibri"/>
              </a:rPr>
              <a:t>debt</a:t>
            </a:r>
            <a:r>
              <a:rPr lang="nl-NL" sz="3600">
                <a:latin typeface="Verdana Pro"/>
                <a:cs typeface="Calibri"/>
              </a:rPr>
              <a:t> </a:t>
            </a:r>
            <a:r>
              <a:rPr lang="nl-NL" sz="3600" err="1">
                <a:latin typeface="Verdana Pro"/>
                <a:cs typeface="Calibri"/>
              </a:rPr>
              <a:t>quadrant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1F71486A-E62F-1F16-FC55-3007041B6940}"/>
              </a:ext>
            </a:extLst>
          </p:cNvPr>
          <p:cNvSpPr/>
          <p:nvPr/>
        </p:nvSpPr>
        <p:spPr>
          <a:xfrm>
            <a:off x="4404986" y="2118986"/>
            <a:ext cx="1972848" cy="191021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>
                <a:latin typeface="Verdana Pro"/>
                <a:ea typeface="Calibri"/>
                <a:cs typeface="Calibri"/>
              </a:rPr>
              <a:t>We </a:t>
            </a:r>
            <a:r>
              <a:rPr lang="nl-NL" sz="2000" err="1">
                <a:latin typeface="Verdana Pro"/>
                <a:ea typeface="Calibri"/>
                <a:cs typeface="Calibri"/>
              </a:rPr>
              <a:t>don't</a:t>
            </a:r>
            <a:r>
              <a:rPr lang="nl-NL" sz="2000">
                <a:latin typeface="Verdana Pro"/>
                <a:ea typeface="Calibri"/>
                <a:cs typeface="Calibri"/>
              </a:rPr>
              <a:t> have time </a:t>
            </a:r>
            <a:r>
              <a:rPr lang="nl-NL" sz="2000" err="1">
                <a:latin typeface="Verdana Pro"/>
                <a:ea typeface="Calibri"/>
                <a:cs typeface="Calibri"/>
              </a:rPr>
              <a:t>for</a:t>
            </a:r>
            <a:r>
              <a:rPr lang="nl-NL" sz="2000">
                <a:latin typeface="Verdana Pro"/>
                <a:ea typeface="Calibri"/>
                <a:cs typeface="Calibri"/>
              </a:rPr>
              <a:t> </a:t>
            </a:r>
            <a:r>
              <a:rPr lang="nl-NL" sz="2000" err="1">
                <a:latin typeface="Verdana Pro"/>
                <a:ea typeface="Calibri"/>
                <a:cs typeface="Calibri"/>
              </a:rPr>
              <a:t>that</a:t>
            </a:r>
            <a:endParaRPr lang="nl-NL" sz="2000">
              <a:latin typeface="Verdana Pro"/>
              <a:ea typeface="Calibri"/>
              <a:cs typeface="Calibri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20E1185-C76E-9521-542C-603ED98816ED}"/>
              </a:ext>
            </a:extLst>
          </p:cNvPr>
          <p:cNvSpPr/>
          <p:nvPr/>
        </p:nvSpPr>
        <p:spPr>
          <a:xfrm>
            <a:off x="4404986" y="4311039"/>
            <a:ext cx="1972848" cy="191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2000">
                <a:latin typeface="Verdana Pro"/>
                <a:ea typeface="Calibri"/>
                <a:cs typeface="Calibri"/>
              </a:rPr>
              <a:t>We </a:t>
            </a:r>
            <a:r>
              <a:rPr lang="nl-NL" sz="2000" err="1">
                <a:latin typeface="Verdana Pro"/>
                <a:ea typeface="Calibri"/>
                <a:cs typeface="Calibri"/>
              </a:rPr>
              <a:t>don't</a:t>
            </a:r>
            <a:r>
              <a:rPr lang="nl-NL" sz="2000">
                <a:latin typeface="Verdana Pro"/>
                <a:ea typeface="Calibri"/>
                <a:cs typeface="Calibri"/>
              </a:rPr>
              <a:t> </a:t>
            </a:r>
            <a:r>
              <a:rPr lang="nl-NL" sz="2000" err="1">
                <a:latin typeface="Verdana Pro"/>
                <a:ea typeface="Calibri"/>
                <a:cs typeface="Calibri"/>
              </a:rPr>
              <a:t>know</a:t>
            </a:r>
            <a:r>
              <a:rPr lang="nl-NL" sz="2000">
                <a:latin typeface="Verdana Pro"/>
                <a:ea typeface="Calibri"/>
                <a:cs typeface="Calibri"/>
              </a:rPr>
              <a:t> </a:t>
            </a:r>
            <a:r>
              <a:rPr lang="nl-NL" sz="2000" err="1">
                <a:latin typeface="Verdana Pro"/>
                <a:ea typeface="Calibri"/>
                <a:cs typeface="Calibri"/>
              </a:rPr>
              <a:t>how</a:t>
            </a:r>
            <a:endParaRPr lang="nl-NL" sz="2000">
              <a:latin typeface="Verdana Pro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2B396FDC-81EC-CEEC-985D-EB675259D2F5}"/>
              </a:ext>
            </a:extLst>
          </p:cNvPr>
          <p:cNvSpPr/>
          <p:nvPr/>
        </p:nvSpPr>
        <p:spPr>
          <a:xfrm>
            <a:off x="6670108" y="2118984"/>
            <a:ext cx="1972848" cy="191021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2000" err="1">
                <a:latin typeface="Verdana Pro"/>
                <a:ea typeface="Calibri"/>
                <a:cs typeface="Calibri"/>
              </a:rPr>
              <a:t>We'll</a:t>
            </a:r>
            <a:r>
              <a:rPr lang="nl-NL" sz="2000">
                <a:latin typeface="Verdana Pro"/>
                <a:ea typeface="Calibri"/>
                <a:cs typeface="Calibri"/>
              </a:rPr>
              <a:t> deal </a:t>
            </a:r>
            <a:r>
              <a:rPr lang="nl-NL" sz="2000" err="1">
                <a:latin typeface="Verdana Pro"/>
                <a:ea typeface="Calibri"/>
                <a:cs typeface="Calibri"/>
              </a:rPr>
              <a:t>with</a:t>
            </a:r>
            <a:r>
              <a:rPr lang="nl-NL" sz="2000">
                <a:latin typeface="Verdana Pro"/>
                <a:ea typeface="Calibri"/>
                <a:cs typeface="Calibri"/>
              </a:rPr>
              <a:t> </a:t>
            </a:r>
            <a:r>
              <a:rPr lang="nl-NL" sz="2000" err="1">
                <a:latin typeface="Verdana Pro"/>
                <a:ea typeface="Calibri"/>
                <a:cs typeface="Calibri"/>
              </a:rPr>
              <a:t>it</a:t>
            </a:r>
            <a:r>
              <a:rPr lang="nl-NL" sz="2000">
                <a:latin typeface="Verdana Pro"/>
                <a:ea typeface="Calibri"/>
                <a:cs typeface="Calibri"/>
              </a:rPr>
              <a:t> later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D8062904-95FD-3F9C-AA79-0F5C1C3F51A3}"/>
              </a:ext>
            </a:extLst>
          </p:cNvPr>
          <p:cNvSpPr/>
          <p:nvPr/>
        </p:nvSpPr>
        <p:spPr>
          <a:xfrm>
            <a:off x="6670108" y="4311039"/>
            <a:ext cx="1972848" cy="1910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2000">
                <a:latin typeface="Verdana Pro"/>
                <a:ea typeface="Calibri"/>
                <a:cs typeface="Calibri"/>
              </a:rPr>
              <a:t>We </a:t>
            </a:r>
            <a:r>
              <a:rPr lang="nl-NL" sz="2000" err="1">
                <a:latin typeface="Verdana Pro"/>
                <a:ea typeface="Calibri"/>
                <a:cs typeface="Calibri"/>
              </a:rPr>
              <a:t>shouldn't</a:t>
            </a:r>
            <a:r>
              <a:rPr lang="nl-NL" sz="2000">
                <a:latin typeface="Verdana Pro"/>
                <a:ea typeface="Calibri"/>
                <a:cs typeface="Calibri"/>
              </a:rPr>
              <a:t> have </a:t>
            </a:r>
            <a:r>
              <a:rPr lang="nl-NL" sz="2000" err="1">
                <a:latin typeface="Verdana Pro"/>
                <a:ea typeface="Calibri"/>
                <a:cs typeface="Calibri"/>
              </a:rPr>
              <a:t>done</a:t>
            </a:r>
            <a:r>
              <a:rPr lang="nl-NL" sz="2000">
                <a:latin typeface="Verdana Pro"/>
                <a:ea typeface="Calibri"/>
                <a:cs typeface="Calibri"/>
              </a:rPr>
              <a:t> </a:t>
            </a:r>
            <a:r>
              <a:rPr lang="nl-NL" sz="2000" err="1">
                <a:latin typeface="Verdana Pro"/>
                <a:ea typeface="Calibri"/>
                <a:cs typeface="Calibri"/>
              </a:rPr>
              <a:t>that</a:t>
            </a:r>
            <a:endParaRPr lang="nl-NL" sz="2000">
              <a:latin typeface="Verdana Pro"/>
              <a:ea typeface="Calibri"/>
              <a:cs typeface="Calibri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9B290251-B663-6C67-88A7-00C71160CF2E}"/>
              </a:ext>
            </a:extLst>
          </p:cNvPr>
          <p:cNvSpPr txBox="1"/>
          <p:nvPr/>
        </p:nvSpPr>
        <p:spPr>
          <a:xfrm>
            <a:off x="6158630" y="1325671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2400">
                <a:latin typeface="Verdana Pro"/>
                <a:ea typeface="Calibri"/>
                <a:cs typeface="Calibri"/>
              </a:rPr>
              <a:t>Prudent</a:t>
            </a:r>
            <a:endParaRPr lang="nl-NL" sz="2000">
              <a:latin typeface="Verdana Pro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4C50519-2D27-2C3A-1C11-7F60D6D2FB10}"/>
              </a:ext>
            </a:extLst>
          </p:cNvPr>
          <p:cNvSpPr txBox="1"/>
          <p:nvPr/>
        </p:nvSpPr>
        <p:spPr>
          <a:xfrm>
            <a:off x="4102273" y="1325670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2400" err="1">
                <a:latin typeface="Verdana Pro"/>
                <a:ea typeface="Calibri"/>
                <a:cs typeface="Calibri"/>
              </a:rPr>
              <a:t>Reckless</a:t>
            </a:r>
            <a:endParaRPr lang="nl-NL" sz="2000" err="1">
              <a:latin typeface="Verdana Pro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5490ABE2-0E26-C77A-97BB-56AEA3FA2380}"/>
              </a:ext>
            </a:extLst>
          </p:cNvPr>
          <p:cNvSpPr txBox="1"/>
          <p:nvPr/>
        </p:nvSpPr>
        <p:spPr>
          <a:xfrm>
            <a:off x="1356984" y="2901862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2400" err="1">
                <a:latin typeface="Verdana Pro"/>
                <a:ea typeface="Calibri"/>
                <a:cs typeface="Calibri"/>
              </a:rPr>
              <a:t>Deliberate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A6E887C-7FCD-E6E8-B4AE-26ED2FA5FDAD}"/>
              </a:ext>
            </a:extLst>
          </p:cNvPr>
          <p:cNvSpPr txBox="1"/>
          <p:nvPr/>
        </p:nvSpPr>
        <p:spPr>
          <a:xfrm>
            <a:off x="1356984" y="4853834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2400" err="1">
                <a:latin typeface="Verdana Pro"/>
                <a:ea typeface="Calibri"/>
                <a:cs typeface="Calibri"/>
              </a:rPr>
              <a:t>Accidental</a:t>
            </a:r>
            <a:endParaRPr lang="nl-NL" sz="2000" err="1">
              <a:latin typeface="Verdana Pro"/>
            </a:endParaRPr>
          </a:p>
        </p:txBody>
      </p:sp>
    </p:spTree>
    <p:extLst>
      <p:ext uri="{BB962C8B-B14F-4D97-AF65-F5344CB8AC3E}">
        <p14:creationId xmlns:p14="http://schemas.microsoft.com/office/powerpoint/2010/main" val="1333698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  <p:bldP spid="9" grpId="0" animBg="1"/>
      <p:bldP spid="10" grpId="0"/>
      <p:bldP spid="13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buitenshuis, hemel, voertuig, Landvoertuig&#10;&#10;Automatisch gegenereerde beschrijving">
            <a:extLst>
              <a:ext uri="{FF2B5EF4-FFF2-40B4-BE49-F238E27FC236}">
                <a16:creationId xmlns:a16="http://schemas.microsoft.com/office/drawing/2014/main" id="{44C62813-8244-FF33-7CEA-5EE1560B1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75" y="642938"/>
            <a:ext cx="3798888" cy="1809750"/>
          </a:xfrm>
          <a:prstGeom prst="rect">
            <a:avLst/>
          </a:prstGeom>
        </p:spPr>
      </p:pic>
      <p:pic>
        <p:nvPicPr>
          <p:cNvPr id="9" name="Afbeelding 8" descr="Afbeelding met buitenshuis, wolk, berg, natuur&#10;&#10;Automatisch gegenereerde beschrijving">
            <a:extLst>
              <a:ext uri="{FF2B5EF4-FFF2-40B4-BE49-F238E27FC236}">
                <a16:creationId xmlns:a16="http://schemas.microsoft.com/office/drawing/2014/main" id="{64D473B6-DF1C-4D46-398A-16B541F03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75" y="2524125"/>
            <a:ext cx="3798888" cy="1809750"/>
          </a:xfrm>
          <a:prstGeom prst="rect">
            <a:avLst/>
          </a:prstGeom>
        </p:spPr>
      </p:pic>
      <p:pic>
        <p:nvPicPr>
          <p:cNvPr id="11" name="Afbeelding 10" descr="Afbeelding met zoogdier, neushoorn, buitenshuis, gras&#10;&#10;Automatisch gegenereerde beschrijving">
            <a:extLst>
              <a:ext uri="{FF2B5EF4-FFF2-40B4-BE49-F238E27FC236}">
                <a16:creationId xmlns:a16="http://schemas.microsoft.com/office/drawing/2014/main" id="{793BE4D9-FE0B-0043-4376-3AF4D3D69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175" y="4403725"/>
            <a:ext cx="3798888" cy="1809750"/>
          </a:xfrm>
          <a:prstGeom prst="rect">
            <a:avLst/>
          </a:prstGeom>
        </p:spPr>
      </p:pic>
      <p:pic>
        <p:nvPicPr>
          <p:cNvPr id="8" name="Afbeelding 7" descr="Afbeelding met buitenshuis, gras, wolk, hemel&#10;&#10;Automatisch gegenereerde beschrijving">
            <a:extLst>
              <a:ext uri="{FF2B5EF4-FFF2-40B4-BE49-F238E27FC236}">
                <a16:creationId xmlns:a16="http://schemas.microsoft.com/office/drawing/2014/main" id="{0DE02161-F2CE-D884-4FCC-361C0D31C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0" y="642938"/>
            <a:ext cx="2670175" cy="5570538"/>
          </a:xfrm>
          <a:prstGeom prst="rect">
            <a:avLst/>
          </a:prstGeom>
        </p:spPr>
      </p:pic>
      <p:pic>
        <p:nvPicPr>
          <p:cNvPr id="10" name="Afbeelding 9" descr="Afbeelding met buitenshuis, gras, kleding, hemel&#10;&#10;Automatisch gegenereerde beschrijving">
            <a:extLst>
              <a:ext uri="{FF2B5EF4-FFF2-40B4-BE49-F238E27FC236}">
                <a16:creationId xmlns:a16="http://schemas.microsoft.com/office/drawing/2014/main" id="{2A6D37A6-41D3-B396-7E14-3D67BE87F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938" y="642938"/>
            <a:ext cx="3798888" cy="1809750"/>
          </a:xfrm>
          <a:prstGeom prst="rect">
            <a:avLst/>
          </a:prstGeom>
        </p:spPr>
      </p:pic>
      <p:pic>
        <p:nvPicPr>
          <p:cNvPr id="6" name="Tijdelijke aanduiding voor inhoud 5" descr="Afbeelding met buitenshuis, gras, hemel, zoogdier&#10;&#10;Automatisch gegenereerde beschrijving">
            <a:extLst>
              <a:ext uri="{FF2B5EF4-FFF2-40B4-BE49-F238E27FC236}">
                <a16:creationId xmlns:a16="http://schemas.microsoft.com/office/drawing/2014/main" id="{C0FCC1A4-461C-36CD-06C6-39837B909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7500938" y="2524125"/>
            <a:ext cx="3798888" cy="1809750"/>
          </a:xfrm>
        </p:spPr>
      </p:pic>
      <p:pic>
        <p:nvPicPr>
          <p:cNvPr id="3" name="Afbeelding 2" descr="Afbeelding met buitenshuis, plant, gras, boom&#10;&#10;Automatisch gegenereerde beschrijving">
            <a:extLst>
              <a:ext uri="{FF2B5EF4-FFF2-40B4-BE49-F238E27FC236}">
                <a16:creationId xmlns:a16="http://schemas.microsoft.com/office/drawing/2014/main" id="{3341F2CD-9C0E-3C7E-276B-A967D93564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0938" y="4403725"/>
            <a:ext cx="3798888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23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207A3B75-23B4-296D-DF61-E72C7E1DF5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691" b="4039"/>
          <a:stretch/>
        </p:blipFill>
        <p:spPr>
          <a:xfrm>
            <a:off x="-1732" y="1"/>
            <a:ext cx="12191980" cy="6857999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7755F058-391C-619A-4616-67D5FEBFEC12}"/>
              </a:ext>
            </a:extLst>
          </p:cNvPr>
          <p:cNvSpPr txBox="1"/>
          <p:nvPr/>
        </p:nvSpPr>
        <p:spPr>
          <a:xfrm>
            <a:off x="1602827" y="1445172"/>
            <a:ext cx="9644992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3600">
                <a:latin typeface="Verdana Pro"/>
                <a:cs typeface="Calibri"/>
              </a:rPr>
              <a:t>Total </a:t>
            </a:r>
            <a:r>
              <a:rPr lang="nl-NL" sz="3600" err="1">
                <a:latin typeface="Verdana Pro"/>
                <a:cs typeface="Calibri"/>
              </a:rPr>
              <a:t>savings</a:t>
            </a:r>
            <a:r>
              <a:rPr lang="nl-NL" sz="3600">
                <a:latin typeface="Verdana Pro"/>
                <a:cs typeface="Calibri"/>
              </a:rPr>
              <a:t>:                  €2400,-</a:t>
            </a:r>
            <a:endParaRPr lang="nl-NL"/>
          </a:p>
          <a:p>
            <a:r>
              <a:rPr lang="nl-NL" sz="3600" err="1">
                <a:latin typeface="Verdana Pro"/>
                <a:ea typeface="+mn-lt"/>
                <a:cs typeface="+mn-lt"/>
              </a:rPr>
              <a:t>monthly</a:t>
            </a:r>
            <a:r>
              <a:rPr lang="nl-NL" sz="3600">
                <a:latin typeface="Verdana Pro"/>
                <a:ea typeface="+mn-lt"/>
                <a:cs typeface="+mn-lt"/>
              </a:rPr>
              <a:t> </a:t>
            </a:r>
            <a:r>
              <a:rPr lang="nl-NL" sz="3600" err="1">
                <a:latin typeface="Verdana Pro"/>
                <a:ea typeface="+mn-lt"/>
                <a:cs typeface="+mn-lt"/>
              </a:rPr>
              <a:t>savings</a:t>
            </a:r>
            <a:r>
              <a:rPr lang="nl-NL" sz="3600">
                <a:latin typeface="Verdana Pro"/>
                <a:ea typeface="+mn-lt"/>
                <a:cs typeface="+mn-lt"/>
              </a:rPr>
              <a:t>                €200,-</a:t>
            </a:r>
          </a:p>
          <a:p>
            <a:endParaRPr lang="nl-NL" sz="3200" i="1">
              <a:latin typeface="Verdana Pro"/>
              <a:ea typeface="+mn-lt"/>
              <a:cs typeface="+mn-lt"/>
            </a:endParaRPr>
          </a:p>
          <a:p>
            <a:r>
              <a:rPr lang="nl-NL" sz="4400">
                <a:ea typeface="+mn-lt"/>
                <a:cs typeface="+mn-lt"/>
              </a:rPr>
              <a:t>Total </a:t>
            </a:r>
            <a:r>
              <a:rPr lang="nl-NL" sz="4400" err="1">
                <a:ea typeface="+mn-lt"/>
                <a:cs typeface="+mn-lt"/>
              </a:rPr>
              <a:t>Cost</a:t>
            </a:r>
            <a:r>
              <a:rPr lang="nl-NL" sz="4400">
                <a:ea typeface="+mn-lt"/>
                <a:cs typeface="+mn-lt"/>
              </a:rPr>
              <a:t> </a:t>
            </a:r>
            <a:r>
              <a:rPr lang="nl-NL" sz="4400" err="1">
                <a:ea typeface="+mn-lt"/>
                <a:cs typeface="+mn-lt"/>
              </a:rPr>
              <a:t>for</a:t>
            </a:r>
            <a:r>
              <a:rPr lang="nl-NL" sz="4400">
                <a:ea typeface="+mn-lt"/>
                <a:cs typeface="+mn-lt"/>
              </a:rPr>
              <a:t> trip:                €6000,-</a:t>
            </a:r>
          </a:p>
          <a:p>
            <a:endParaRPr lang="nl-NL" sz="3600">
              <a:latin typeface="Verdana Pro"/>
              <a:cs typeface="Calibri"/>
            </a:endParaRPr>
          </a:p>
          <a:p>
            <a:endParaRPr lang="nl-NL" sz="3600">
              <a:latin typeface="Verdana Pro"/>
              <a:cs typeface="Calibri"/>
            </a:endParaRPr>
          </a:p>
          <a:p>
            <a:r>
              <a:rPr lang="nl-NL" sz="3600">
                <a:latin typeface="Verdana Pro"/>
                <a:cs typeface="Calibri"/>
              </a:rPr>
              <a:t>Short:                            </a:t>
            </a:r>
            <a:r>
              <a:rPr lang="nl-NL" sz="3600" b="1">
                <a:solidFill>
                  <a:srgbClr val="FF0000"/>
                </a:solidFill>
                <a:latin typeface="Verdana Pro"/>
                <a:cs typeface="Calibri"/>
              </a:rPr>
              <a:t>€3600,-</a:t>
            </a:r>
          </a:p>
        </p:txBody>
      </p:sp>
    </p:spTree>
    <p:extLst>
      <p:ext uri="{BB962C8B-B14F-4D97-AF65-F5344CB8AC3E}">
        <p14:creationId xmlns:p14="http://schemas.microsoft.com/office/powerpoint/2010/main" val="512864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207A3B75-23B4-296D-DF61-E72C7E1DF5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691" b="4039"/>
          <a:stretch/>
        </p:blipFill>
        <p:spPr>
          <a:xfrm>
            <a:off x="-1732" y="1"/>
            <a:ext cx="12191980" cy="6857999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7755F058-391C-619A-4616-67D5FEBFEC12}"/>
              </a:ext>
            </a:extLst>
          </p:cNvPr>
          <p:cNvSpPr txBox="1"/>
          <p:nvPr/>
        </p:nvSpPr>
        <p:spPr>
          <a:xfrm>
            <a:off x="1602827" y="1445172"/>
            <a:ext cx="9290088" cy="64325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3600">
                <a:latin typeface="Verdana Pro"/>
                <a:cs typeface="Calibri"/>
              </a:rPr>
              <a:t>Total </a:t>
            </a:r>
            <a:r>
              <a:rPr lang="nl-NL" sz="3600" err="1">
                <a:latin typeface="Verdana Pro"/>
                <a:cs typeface="Calibri"/>
              </a:rPr>
              <a:t>debt</a:t>
            </a:r>
            <a:r>
              <a:rPr lang="nl-NL" sz="3600">
                <a:latin typeface="Verdana Pro"/>
                <a:cs typeface="Calibri"/>
              </a:rPr>
              <a:t>:                      €3600,-</a:t>
            </a:r>
          </a:p>
          <a:p>
            <a:r>
              <a:rPr lang="nl-NL" sz="2400" i="1">
                <a:latin typeface="Verdana Pro"/>
                <a:cs typeface="Calibri"/>
              </a:rPr>
              <a:t>(</a:t>
            </a:r>
            <a:r>
              <a:rPr lang="nl-NL" sz="2400" i="1" err="1">
                <a:latin typeface="Verdana Pro"/>
                <a:cs typeface="Calibri"/>
              </a:rPr>
              <a:t>To</a:t>
            </a:r>
            <a:r>
              <a:rPr lang="nl-NL" sz="2400" i="1">
                <a:latin typeface="Verdana Pro"/>
                <a:cs typeface="Calibri"/>
              </a:rPr>
              <a:t> </a:t>
            </a:r>
            <a:r>
              <a:rPr lang="nl-NL" sz="2400" i="1" err="1">
                <a:latin typeface="Verdana Pro"/>
                <a:cs typeface="Calibri"/>
              </a:rPr>
              <a:t>be</a:t>
            </a:r>
            <a:r>
              <a:rPr lang="nl-NL" sz="2400" i="1">
                <a:latin typeface="Verdana Pro"/>
                <a:cs typeface="Calibri"/>
              </a:rPr>
              <a:t> </a:t>
            </a:r>
            <a:r>
              <a:rPr lang="nl-NL" sz="2400" i="1" err="1">
                <a:latin typeface="Verdana Pro"/>
                <a:cs typeface="Calibri"/>
              </a:rPr>
              <a:t>paid</a:t>
            </a:r>
            <a:r>
              <a:rPr lang="nl-NL" sz="2400" i="1">
                <a:latin typeface="Verdana Pro"/>
                <a:cs typeface="Calibri"/>
              </a:rPr>
              <a:t> back in 1 </a:t>
            </a:r>
            <a:r>
              <a:rPr lang="nl-NL" sz="2400" i="1" err="1">
                <a:latin typeface="Verdana Pro"/>
                <a:cs typeface="Calibri"/>
              </a:rPr>
              <a:t>year</a:t>
            </a:r>
            <a:r>
              <a:rPr lang="nl-NL" sz="2400" i="1">
                <a:latin typeface="Verdana Pro"/>
                <a:cs typeface="Calibri"/>
              </a:rPr>
              <a:t>)</a:t>
            </a:r>
          </a:p>
          <a:p>
            <a:endParaRPr lang="nl-NL" sz="2800" i="1">
              <a:latin typeface="Verdana Pro"/>
              <a:cs typeface="Calibri"/>
            </a:endParaRPr>
          </a:p>
          <a:p>
            <a:r>
              <a:rPr lang="nl-NL" sz="3600" err="1">
                <a:latin typeface="Verdana Pro"/>
                <a:cs typeface="Calibri"/>
              </a:rPr>
              <a:t>Savings</a:t>
            </a:r>
            <a:r>
              <a:rPr lang="nl-NL" sz="3600">
                <a:latin typeface="Verdana Pro"/>
                <a:cs typeface="Calibri"/>
              </a:rPr>
              <a:t> (1 </a:t>
            </a:r>
            <a:r>
              <a:rPr lang="nl-NL" sz="3600" err="1">
                <a:latin typeface="Verdana Pro"/>
                <a:cs typeface="Calibri"/>
              </a:rPr>
              <a:t>year</a:t>
            </a:r>
            <a:r>
              <a:rPr lang="nl-NL" sz="3600">
                <a:latin typeface="Verdana Pro"/>
                <a:cs typeface="Calibri"/>
              </a:rPr>
              <a:t>)              €2400,-</a:t>
            </a:r>
          </a:p>
          <a:p>
            <a:endParaRPr lang="nl-NL" sz="3600">
              <a:latin typeface="Verdana Pro"/>
              <a:cs typeface="Calibri"/>
            </a:endParaRPr>
          </a:p>
          <a:p>
            <a:r>
              <a:rPr lang="nl-NL" sz="3600">
                <a:latin typeface="Verdana Pro"/>
                <a:cs typeface="Calibri"/>
              </a:rPr>
              <a:t>Short:               </a:t>
            </a:r>
            <a:r>
              <a:rPr lang="nl-NL" sz="3600">
                <a:solidFill>
                  <a:srgbClr val="FFFFFF"/>
                </a:solidFill>
                <a:latin typeface="Verdana Pro"/>
                <a:cs typeface="Calibri"/>
              </a:rPr>
              <a:t> </a:t>
            </a:r>
            <a:r>
              <a:rPr lang="nl-NL" sz="3600" b="1">
                <a:solidFill>
                  <a:srgbClr val="FF0000"/>
                </a:solidFill>
                <a:latin typeface="Verdana Pro"/>
                <a:cs typeface="Calibri"/>
              </a:rPr>
              <a:t>            €1200,-</a:t>
            </a:r>
            <a:endParaRPr lang="nl-NL" sz="3600">
              <a:solidFill>
                <a:srgbClr val="FFFFFF"/>
              </a:solidFill>
              <a:latin typeface="Verdana Pro"/>
              <a:cs typeface="Calibri"/>
            </a:endParaRPr>
          </a:p>
          <a:p>
            <a:endParaRPr lang="nl-NL" sz="3600">
              <a:solidFill>
                <a:srgbClr val="FFFFFF"/>
              </a:solidFill>
              <a:latin typeface="Verdana Pro"/>
              <a:cs typeface="Calibri"/>
            </a:endParaRPr>
          </a:p>
          <a:p>
            <a:endParaRPr lang="nl-NL" sz="3600">
              <a:latin typeface="Verdana Pro"/>
              <a:cs typeface="Calibri"/>
            </a:endParaRPr>
          </a:p>
          <a:p>
            <a:endParaRPr lang="nl-NL" sz="3600">
              <a:latin typeface="Verdana Pro"/>
              <a:cs typeface="Calibri"/>
            </a:endParaRPr>
          </a:p>
          <a:p>
            <a:endParaRPr lang="nl-NL" sz="3600">
              <a:latin typeface="Verdana Pro"/>
              <a:cs typeface="Calibri"/>
            </a:endParaRPr>
          </a:p>
          <a:p>
            <a:endParaRPr lang="nl-NL" sz="3600" b="1">
              <a:latin typeface="Verdana Pro"/>
              <a:cs typeface="Calibri"/>
            </a:endParaRPr>
          </a:p>
          <a:p>
            <a:endParaRPr lang="nl-NL" sz="3600" b="1">
              <a:latin typeface="Verdana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2683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207A3B75-23B4-296D-DF61-E72C7E1DF5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691" b="4039"/>
          <a:stretch/>
        </p:blipFill>
        <p:spPr>
          <a:xfrm>
            <a:off x="394925" y="135700"/>
            <a:ext cx="12191980" cy="6857999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FB4A9C8D-C21E-418F-A3F7-97385D24F640}"/>
              </a:ext>
            </a:extLst>
          </p:cNvPr>
          <p:cNvSpPr txBox="1"/>
          <p:nvPr/>
        </p:nvSpPr>
        <p:spPr>
          <a:xfrm>
            <a:off x="1795398" y="2797477"/>
            <a:ext cx="859911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6000" err="1">
                <a:latin typeface="Verdana Pro"/>
                <a:cs typeface="Calibri"/>
              </a:rPr>
              <a:t>What's</a:t>
            </a:r>
            <a:r>
              <a:rPr lang="nl-NL" sz="6000">
                <a:latin typeface="Verdana Pro"/>
                <a:cs typeface="Calibri"/>
              </a:rPr>
              <a:t> </a:t>
            </a:r>
            <a:r>
              <a:rPr lang="nl-NL" sz="6000" err="1">
                <a:latin typeface="Verdana Pro"/>
                <a:cs typeface="Calibri"/>
              </a:rPr>
              <a:t>the</a:t>
            </a:r>
            <a:r>
              <a:rPr lang="nl-NL" sz="6000">
                <a:latin typeface="Verdana Pro"/>
                <a:cs typeface="Calibri"/>
              </a:rPr>
              <a:t> plan?...</a:t>
            </a:r>
            <a:endParaRPr lang="nl-NL" sz="6000">
              <a:latin typeface="Verdana Pro"/>
            </a:endParaRPr>
          </a:p>
        </p:txBody>
      </p:sp>
    </p:spTree>
    <p:extLst>
      <p:ext uri="{BB962C8B-B14F-4D97-AF65-F5344CB8AC3E}">
        <p14:creationId xmlns:p14="http://schemas.microsoft.com/office/powerpoint/2010/main" val="1392930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21">
            <a:extLst>
              <a:ext uri="{FF2B5EF4-FFF2-40B4-BE49-F238E27FC236}">
                <a16:creationId xmlns:a16="http://schemas.microsoft.com/office/drawing/2014/main" id="{BB7C0E06-6EE7-4DC1-8358-E6A2581DF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207A3B75-23B4-296D-DF61-E72C7E1DF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14" r="12447" b="2"/>
          <a:stretch/>
        </p:blipFill>
        <p:spPr>
          <a:xfrm>
            <a:off x="643467" y="557190"/>
            <a:ext cx="5346948" cy="5743612"/>
          </a:xfrm>
          <a:prstGeom prst="rect">
            <a:avLst/>
          </a:prstGeom>
        </p:spPr>
      </p:pic>
      <p:pic>
        <p:nvPicPr>
          <p:cNvPr id="6" name="Afbeelding 5" descr="50+ Free Ball Chain &amp; Chain Images - Pixabay">
            <a:extLst>
              <a:ext uri="{FF2B5EF4-FFF2-40B4-BE49-F238E27FC236}">
                <a16:creationId xmlns:a16="http://schemas.microsoft.com/office/drawing/2014/main" id="{C5F9E41F-853B-4A3F-F64B-A18B6F870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565" y="2414357"/>
            <a:ext cx="1480158" cy="1256847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9BAE3B14-E313-17C5-4F68-6D70E7E6C073}"/>
              </a:ext>
            </a:extLst>
          </p:cNvPr>
          <p:cNvSpPr txBox="1"/>
          <p:nvPr/>
        </p:nvSpPr>
        <p:spPr>
          <a:xfrm>
            <a:off x="1054273" y="2755725"/>
            <a:ext cx="458243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3200" err="1">
                <a:solidFill>
                  <a:schemeClr val="bg1"/>
                </a:solidFill>
                <a:latin typeface="Verdana Pro"/>
                <a:ea typeface="Calibri"/>
                <a:cs typeface="Calibri"/>
              </a:rPr>
              <a:t>Add</a:t>
            </a:r>
            <a:r>
              <a:rPr lang="nl-NL" sz="3200">
                <a:solidFill>
                  <a:schemeClr val="bg1"/>
                </a:solidFill>
                <a:latin typeface="Verdana Pro"/>
                <a:ea typeface="Calibri"/>
                <a:cs typeface="Calibri"/>
              </a:rPr>
              <a:t> more </a:t>
            </a:r>
            <a:r>
              <a:rPr lang="nl-NL" sz="3200" err="1">
                <a:solidFill>
                  <a:schemeClr val="bg1"/>
                </a:solidFill>
                <a:latin typeface="Verdana Pro"/>
                <a:ea typeface="Calibri"/>
                <a:cs typeface="Calibri"/>
              </a:rPr>
              <a:t>recourses</a:t>
            </a:r>
            <a:endParaRPr lang="nl-NL" sz="3200">
              <a:solidFill>
                <a:schemeClr val="bg1"/>
              </a:solidFill>
              <a:latin typeface="Verdana Pro"/>
            </a:endParaRPr>
          </a:p>
        </p:txBody>
      </p:sp>
    </p:spTree>
    <p:extLst>
      <p:ext uri="{BB962C8B-B14F-4D97-AF65-F5344CB8AC3E}">
        <p14:creationId xmlns:p14="http://schemas.microsoft.com/office/powerpoint/2010/main" val="407473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21">
            <a:extLst>
              <a:ext uri="{FF2B5EF4-FFF2-40B4-BE49-F238E27FC236}">
                <a16:creationId xmlns:a16="http://schemas.microsoft.com/office/drawing/2014/main" id="{BB7C0E06-6EE7-4DC1-8358-E6A2581DF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207A3B75-23B4-296D-DF61-E72C7E1DF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14" r="12447" b="2"/>
          <a:stretch/>
        </p:blipFill>
        <p:spPr>
          <a:xfrm>
            <a:off x="643467" y="557190"/>
            <a:ext cx="5346948" cy="5743612"/>
          </a:xfrm>
          <a:prstGeom prst="rect">
            <a:avLst/>
          </a:prstGeom>
        </p:spPr>
      </p:pic>
      <p:pic>
        <p:nvPicPr>
          <p:cNvPr id="6" name="Afbeelding 5" descr="50+ Free Ball Chain &amp; Chain Images - Pixabay">
            <a:extLst>
              <a:ext uri="{FF2B5EF4-FFF2-40B4-BE49-F238E27FC236}">
                <a16:creationId xmlns:a16="http://schemas.microsoft.com/office/drawing/2014/main" id="{C5F9E41F-853B-4A3F-F64B-A18B6F870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565" y="2414357"/>
            <a:ext cx="1480158" cy="1256847"/>
          </a:xfrm>
          <a:prstGeom prst="rect">
            <a:avLst/>
          </a:prstGeom>
        </p:spPr>
      </p:pic>
      <p:pic>
        <p:nvPicPr>
          <p:cNvPr id="7" name="Afbeelding 6" descr="50+ Free Ball Chain &amp; Chain Images - Pixabay">
            <a:extLst>
              <a:ext uri="{FF2B5EF4-FFF2-40B4-BE49-F238E27FC236}">
                <a16:creationId xmlns:a16="http://schemas.microsoft.com/office/drawing/2014/main" id="{8D9331B4-BE81-4F26-D992-56089CD64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988" y="2101205"/>
            <a:ext cx="2388294" cy="2029284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CA792BEE-3EB1-C42C-B781-19111CF2BB19}"/>
              </a:ext>
            </a:extLst>
          </p:cNvPr>
          <p:cNvSpPr txBox="1"/>
          <p:nvPr/>
        </p:nvSpPr>
        <p:spPr>
          <a:xfrm>
            <a:off x="1054273" y="2755725"/>
            <a:ext cx="458243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3200" err="1">
                <a:solidFill>
                  <a:schemeClr val="bg1"/>
                </a:solidFill>
                <a:latin typeface="Verdana Pro"/>
                <a:ea typeface="Calibri"/>
                <a:cs typeface="Calibri"/>
              </a:rPr>
              <a:t>Add</a:t>
            </a:r>
            <a:r>
              <a:rPr lang="nl-NL" sz="3200">
                <a:solidFill>
                  <a:schemeClr val="bg1"/>
                </a:solidFill>
                <a:latin typeface="Verdana Pro"/>
                <a:ea typeface="Calibri"/>
                <a:cs typeface="Calibri"/>
              </a:rPr>
              <a:t> more </a:t>
            </a:r>
            <a:r>
              <a:rPr lang="nl-NL" sz="3200" err="1">
                <a:solidFill>
                  <a:schemeClr val="bg1"/>
                </a:solidFill>
                <a:latin typeface="Verdana Pro"/>
                <a:ea typeface="Calibri"/>
                <a:cs typeface="Calibri"/>
              </a:rPr>
              <a:t>recourses</a:t>
            </a:r>
            <a:endParaRPr lang="nl-NL" sz="3200">
              <a:solidFill>
                <a:schemeClr val="bg1"/>
              </a:solidFill>
              <a:latin typeface="Verdana Pro"/>
            </a:endParaRPr>
          </a:p>
        </p:txBody>
      </p:sp>
    </p:spTree>
    <p:extLst>
      <p:ext uri="{BB962C8B-B14F-4D97-AF65-F5344CB8AC3E}">
        <p14:creationId xmlns:p14="http://schemas.microsoft.com/office/powerpoint/2010/main" val="194151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21">
            <a:extLst>
              <a:ext uri="{FF2B5EF4-FFF2-40B4-BE49-F238E27FC236}">
                <a16:creationId xmlns:a16="http://schemas.microsoft.com/office/drawing/2014/main" id="{BB7C0E06-6EE7-4DC1-8358-E6A2581DF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207A3B75-23B4-296D-DF61-E72C7E1DF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14" r="12447" b="2"/>
          <a:stretch/>
        </p:blipFill>
        <p:spPr>
          <a:xfrm>
            <a:off x="643467" y="557190"/>
            <a:ext cx="5346948" cy="5743612"/>
          </a:xfrm>
          <a:prstGeom prst="rect">
            <a:avLst/>
          </a:prstGeom>
        </p:spPr>
      </p:pic>
      <p:pic>
        <p:nvPicPr>
          <p:cNvPr id="7" name="Afbeelding 6" descr="50+ Free Ball Chain &amp; Chain Images - Pixabay">
            <a:extLst>
              <a:ext uri="{FF2B5EF4-FFF2-40B4-BE49-F238E27FC236}">
                <a16:creationId xmlns:a16="http://schemas.microsoft.com/office/drawing/2014/main" id="{8D9331B4-BE81-4F26-D992-56089CD64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426" y="2101205"/>
            <a:ext cx="2388294" cy="2029284"/>
          </a:xfrm>
          <a:prstGeom prst="rect">
            <a:avLst/>
          </a:prstGeom>
        </p:spPr>
      </p:pic>
      <p:pic>
        <p:nvPicPr>
          <p:cNvPr id="3" name="Afbeelding 2" descr="50+ Free Ball Chain &amp; Chain Images - Pixabay">
            <a:extLst>
              <a:ext uri="{FF2B5EF4-FFF2-40B4-BE49-F238E27FC236}">
                <a16:creationId xmlns:a16="http://schemas.microsoft.com/office/drawing/2014/main" id="{F02175FB-21AF-A0E4-663A-B3629A6FE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045" y="1648180"/>
            <a:ext cx="3672211" cy="3114873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D89232A3-8FA8-8000-B895-99E56D7209D4}"/>
              </a:ext>
            </a:extLst>
          </p:cNvPr>
          <p:cNvSpPr txBox="1"/>
          <p:nvPr/>
        </p:nvSpPr>
        <p:spPr>
          <a:xfrm>
            <a:off x="1054273" y="2755725"/>
            <a:ext cx="458243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3200" err="1">
                <a:solidFill>
                  <a:schemeClr val="bg1"/>
                </a:solidFill>
                <a:latin typeface="Verdana Pro"/>
                <a:ea typeface="Calibri"/>
                <a:cs typeface="Calibri"/>
              </a:rPr>
              <a:t>Add</a:t>
            </a:r>
            <a:r>
              <a:rPr lang="nl-NL" sz="3200">
                <a:solidFill>
                  <a:schemeClr val="bg1"/>
                </a:solidFill>
                <a:latin typeface="Verdana Pro"/>
                <a:ea typeface="Calibri"/>
                <a:cs typeface="Calibri"/>
              </a:rPr>
              <a:t> more </a:t>
            </a:r>
            <a:r>
              <a:rPr lang="nl-NL" sz="3200" err="1">
                <a:solidFill>
                  <a:schemeClr val="bg1"/>
                </a:solidFill>
                <a:latin typeface="Verdana Pro"/>
                <a:ea typeface="Calibri"/>
                <a:cs typeface="Calibri"/>
              </a:rPr>
              <a:t>recourses</a:t>
            </a:r>
            <a:endParaRPr lang="nl-NL" sz="3200">
              <a:solidFill>
                <a:schemeClr val="bg1"/>
              </a:solidFill>
              <a:latin typeface="Verdana Pro"/>
            </a:endParaRPr>
          </a:p>
        </p:txBody>
      </p:sp>
    </p:spTree>
    <p:extLst>
      <p:ext uri="{BB962C8B-B14F-4D97-AF65-F5344CB8AC3E}">
        <p14:creationId xmlns:p14="http://schemas.microsoft.com/office/powerpoint/2010/main" val="53481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207A3B75-23B4-296D-DF61-E72C7E1DF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91" b="4039"/>
          <a:stretch/>
        </p:blipFill>
        <p:spPr>
          <a:xfrm>
            <a:off x="3113" y="-161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755F058-391C-619A-4616-67D5FEBFEC12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  <a:latin typeface="Verdana Pro"/>
                <a:ea typeface="+mj-ea"/>
                <a:cs typeface="+mj-cs"/>
              </a:rPr>
              <a:t>Single sprint(s) </a:t>
            </a:r>
            <a:endParaRPr lang="nl-NL"/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  <a:latin typeface="Verdana Pro"/>
                <a:ea typeface="+mj-ea"/>
                <a:cs typeface="+mj-cs"/>
              </a:rPr>
              <a:t>to work on bugs/tech-debt</a:t>
            </a:r>
            <a:endParaRPr lang="en-US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7497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9D1FD2A-2BBA-4B7A-80E4-09314FE25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207A3B75-23B4-296D-DF61-E72C7E1DF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04" r="2337" b="1"/>
          <a:stretch/>
        </p:blipFill>
        <p:spPr>
          <a:xfrm>
            <a:off x="321731" y="557189"/>
            <a:ext cx="7086768" cy="5743618"/>
          </a:xfrm>
          <a:prstGeom prst="rect">
            <a:avLst/>
          </a:prstGeom>
        </p:spPr>
      </p:pic>
      <p:pic>
        <p:nvPicPr>
          <p:cNvPr id="3" name="Afbeelding 2" descr="Walking With A Ball And Chain | Great PowerPoint ClipArt for Presentations  - PresenterMedia.com">
            <a:extLst>
              <a:ext uri="{FF2B5EF4-FFF2-40B4-BE49-F238E27FC236}">
                <a16:creationId xmlns:a16="http://schemas.microsoft.com/office/drawing/2014/main" id="{6732BC48-D354-23CE-7190-B5881ADC03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7969"/>
          <a:stretch/>
        </p:blipFill>
        <p:spPr>
          <a:xfrm>
            <a:off x="7601026" y="557189"/>
            <a:ext cx="4269242" cy="5743618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7A8C184F-FAFF-40FA-8C18-523B3AE17C22}"/>
              </a:ext>
            </a:extLst>
          </p:cNvPr>
          <p:cNvSpPr txBox="1"/>
          <p:nvPr/>
        </p:nvSpPr>
        <p:spPr>
          <a:xfrm>
            <a:off x="882823" y="2755725"/>
            <a:ext cx="60064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3200" err="1">
                <a:solidFill>
                  <a:schemeClr val="bg1"/>
                </a:solidFill>
                <a:latin typeface="Verdana Pro"/>
                <a:ea typeface="Calibri"/>
                <a:cs typeface="Calibri"/>
              </a:rPr>
              <a:t>Calculate</a:t>
            </a:r>
            <a:r>
              <a:rPr lang="nl-NL" sz="3200">
                <a:solidFill>
                  <a:schemeClr val="bg1"/>
                </a:solidFill>
                <a:latin typeface="Verdana Pro"/>
                <a:ea typeface="Calibri"/>
                <a:cs typeface="Calibri"/>
              </a:rPr>
              <a:t> </a:t>
            </a:r>
            <a:r>
              <a:rPr lang="nl-NL" sz="3200" err="1">
                <a:solidFill>
                  <a:schemeClr val="bg1"/>
                </a:solidFill>
                <a:latin typeface="Verdana Pro"/>
                <a:ea typeface="Calibri"/>
                <a:cs typeface="Calibri"/>
              </a:rPr>
              <a:t>and</a:t>
            </a:r>
            <a:r>
              <a:rPr lang="nl-NL" sz="3200">
                <a:solidFill>
                  <a:schemeClr val="bg1"/>
                </a:solidFill>
                <a:latin typeface="Verdana Pro"/>
                <a:ea typeface="Calibri"/>
                <a:cs typeface="Calibri"/>
              </a:rPr>
              <a:t> (</a:t>
            </a:r>
            <a:r>
              <a:rPr lang="nl-NL" sz="3200" err="1">
                <a:solidFill>
                  <a:schemeClr val="bg1"/>
                </a:solidFill>
                <a:latin typeface="Verdana Pro"/>
                <a:ea typeface="Calibri"/>
                <a:cs typeface="Calibri"/>
              </a:rPr>
              <a:t>don't</a:t>
            </a:r>
            <a:r>
              <a:rPr lang="nl-NL" sz="3200">
                <a:solidFill>
                  <a:schemeClr val="bg1"/>
                </a:solidFill>
                <a:latin typeface="Verdana Pro"/>
                <a:ea typeface="Calibri"/>
                <a:cs typeface="Calibri"/>
              </a:rPr>
              <a:t>) accept</a:t>
            </a:r>
          </a:p>
        </p:txBody>
      </p:sp>
    </p:spTree>
    <p:extLst>
      <p:ext uri="{BB962C8B-B14F-4D97-AF65-F5344CB8AC3E}">
        <p14:creationId xmlns:p14="http://schemas.microsoft.com/office/powerpoint/2010/main" val="53771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207A3B75-23B4-296D-DF61-E72C7E1DF5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691" b="4039"/>
          <a:stretch/>
        </p:blipFill>
        <p:spPr>
          <a:xfrm>
            <a:off x="-33048" y="1"/>
            <a:ext cx="12191980" cy="6857999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FB4A9C8D-C21E-418F-A3F7-97385D24F640}"/>
              </a:ext>
            </a:extLst>
          </p:cNvPr>
          <p:cNvSpPr txBox="1"/>
          <p:nvPr/>
        </p:nvSpPr>
        <p:spPr>
          <a:xfrm>
            <a:off x="2192056" y="2787039"/>
            <a:ext cx="859911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nl-NL" sz="6000">
              <a:latin typeface="Verdana Pro"/>
              <a:cs typeface="Calibri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7EC8FE2-8AC0-1105-59AC-52D0685969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350944"/>
              </p:ext>
            </p:extLst>
          </p:nvPr>
        </p:nvGraphicFramePr>
        <p:xfrm>
          <a:off x="1983288" y="472857"/>
          <a:ext cx="8674273" cy="5901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546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9DF368C-5401-40E8-AEF8-ACDB9AA616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59DF368C-5401-40E8-AEF8-ACDB9AA616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01A6333-E5CF-45B3-8F36-17B0D35ED0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801A6333-E5CF-45B3-8F36-17B0D35ED0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642153D-2700-4E90-ACBA-EDCAFB21E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E642153D-2700-4E90-ACBA-EDCAFB21E9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B264CC5-8F3B-4961-8DBC-51AD82E61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graphicEl>
                                              <a:dgm id="{EB264CC5-8F3B-4961-8DBC-51AD82E614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6F06316-0ADA-425D-BED3-007903996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26F06316-0ADA-425D-BED3-0079039961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14582E6-226C-470F-9F9E-C3594DD850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graphicEl>
                                              <a:dgm id="{314582E6-226C-470F-9F9E-C3594DD850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2F19E1B-0D0C-4E5E-A677-C07F36DA43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graphicEl>
                                              <a:dgm id="{92F19E1B-0D0C-4E5E-A677-C07F36DA43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3144FA5-2B01-4711-B806-1C9538E026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graphicEl>
                                              <a:dgm id="{F3144FA5-2B01-4711-B806-1C9538E026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A4DEA50-7030-419B-A8B2-E0D21E791B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graphicEl>
                                              <a:dgm id="{4A4DEA50-7030-419B-A8B2-E0D21E791B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1FC1F02-1B60-425A-BC25-757252060C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graphicEl>
                                              <a:dgm id="{51FC1F02-1B60-425A-BC25-757252060C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C682F1D-AE52-4C03-9CA7-3D36EEF8C2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graphicEl>
                                              <a:dgm id="{8C682F1D-AE52-4C03-9CA7-3D36EEF8C2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55D18A4-C504-4CF7-ADA9-747ABAB1FE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graphicEl>
                                              <a:dgm id="{455D18A4-C504-4CF7-ADA9-747ABAB1FE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207A3B75-23B4-296D-DF61-E72C7E1DF5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691" b="4039"/>
          <a:stretch/>
        </p:blipFill>
        <p:spPr>
          <a:xfrm>
            <a:off x="-1731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A0FE47-E19A-A178-70B2-C5D0A8397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772160"/>
            <a:ext cx="10261600" cy="324990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>
                <a:ln w="22225">
                  <a:solidFill>
                    <a:schemeClr val="tx1"/>
                  </a:solidFill>
                  <a:miter lim="800000"/>
                </a:ln>
                <a:noFill/>
                <a:latin typeface="Verdana Pro"/>
              </a:rPr>
              <a:t>DevOps teams are better</a:t>
            </a:r>
            <a:br>
              <a:rPr lang="en-US" sz="5400">
                <a:ln w="22225">
                  <a:solidFill>
                    <a:schemeClr val="tx1"/>
                  </a:solidFill>
                  <a:miter lim="800000"/>
                </a:ln>
                <a:noFill/>
                <a:latin typeface="Verdana Pro"/>
              </a:rPr>
            </a:br>
            <a:r>
              <a:rPr lang="en-US" sz="4000">
                <a:ln w="22225">
                  <a:solidFill>
                    <a:prstClr val="white"/>
                  </a:solidFill>
                  <a:miter lim="800000"/>
                </a:ln>
                <a:latin typeface="Verdana Pro"/>
              </a:rPr>
              <a:t>(in handling tech debt)</a:t>
            </a:r>
          </a:p>
        </p:txBody>
      </p:sp>
    </p:spTree>
    <p:extLst>
      <p:ext uri="{BB962C8B-B14F-4D97-AF65-F5344CB8AC3E}">
        <p14:creationId xmlns:p14="http://schemas.microsoft.com/office/powerpoint/2010/main" val="630266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97B1337B-280C-C5C3-4C81-AD3734E8D0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691" b="4039"/>
          <a:stretch/>
        </p:blipFill>
        <p:spPr>
          <a:xfrm>
            <a:off x="50820" y="1"/>
            <a:ext cx="12191980" cy="6857999"/>
          </a:xfrm>
          <a:prstGeom prst="rect">
            <a:avLst/>
          </a:prstGeom>
        </p:spPr>
      </p:pic>
      <p:pic>
        <p:nvPicPr>
          <p:cNvPr id="4" name="Tijdelijke aanduiding voor inhoud 3" descr="CEO Guide to DevOps | AKF Partners">
            <a:extLst>
              <a:ext uri="{FF2B5EF4-FFF2-40B4-BE49-F238E27FC236}">
                <a16:creationId xmlns:a16="http://schemas.microsoft.com/office/drawing/2014/main" id="{CF0AACEF-BFFF-3D83-D632-454D54AA9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0" t="16104" r="-40" b="-163"/>
          <a:stretch/>
        </p:blipFill>
        <p:spPr>
          <a:xfrm>
            <a:off x="0" y="0"/>
            <a:ext cx="12201753" cy="6868952"/>
          </a:xfrm>
        </p:spPr>
      </p:pic>
    </p:spTree>
    <p:extLst>
      <p:ext uri="{BB962C8B-B14F-4D97-AF65-F5344CB8AC3E}">
        <p14:creationId xmlns:p14="http://schemas.microsoft.com/office/powerpoint/2010/main" val="90010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5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ADA284D0-7D75-A775-DAC8-6A76529316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691" b="40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4" name="Afbeelding 3" descr="Afbeelding met tekening, schets, clipart, Lijnillustraties&#10;&#10;Automatisch gegenereerde beschrijving">
            <a:extLst>
              <a:ext uri="{FF2B5EF4-FFF2-40B4-BE49-F238E27FC236}">
                <a16:creationId xmlns:a16="http://schemas.microsoft.com/office/drawing/2014/main" id="{03875846-0B19-D813-A243-675145E5C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564" y="854214"/>
            <a:ext cx="6354870" cy="516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27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ADA284D0-7D75-A775-DAC8-6A76529316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691" b="40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Tijdelijke aanduiding voor inhoud 5" descr="Afbeelding met tekst, tekening, schets, illustratie&#10;&#10;Automatisch gegenereerde beschrijving">
            <a:extLst>
              <a:ext uri="{FF2B5EF4-FFF2-40B4-BE49-F238E27FC236}">
                <a16:creationId xmlns:a16="http://schemas.microsoft.com/office/drawing/2014/main" id="{A1C6A67F-DCFC-8975-5D0A-5CA83342E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0112" y="1763166"/>
            <a:ext cx="7309187" cy="3426945"/>
          </a:xfrm>
        </p:spPr>
      </p:pic>
    </p:spTree>
    <p:extLst>
      <p:ext uri="{BB962C8B-B14F-4D97-AF65-F5344CB8AC3E}">
        <p14:creationId xmlns:p14="http://schemas.microsoft.com/office/powerpoint/2010/main" val="3580507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ADA284D0-7D75-A775-DAC8-6A76529316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691" b="40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4" name="Tijdelijke aanduiding voor inhoud 3" descr="Afbeelding met tekening, schets, tekst, illustratie&#10;&#10;Automatisch gegenereerde beschrijving">
            <a:extLst>
              <a:ext uri="{FF2B5EF4-FFF2-40B4-BE49-F238E27FC236}">
                <a16:creationId xmlns:a16="http://schemas.microsoft.com/office/drawing/2014/main" id="{5E39DCD1-11F5-BB9F-FE54-2E6FC8C47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7" y="151924"/>
            <a:ext cx="7037705" cy="3614420"/>
          </a:xfrm>
        </p:spPr>
      </p:pic>
      <p:pic>
        <p:nvPicPr>
          <p:cNvPr id="5" name="Afbeelding 4" descr="Afbeelding met diagram&#10;&#10;Automatisch gegenereerde beschrijving">
            <a:extLst>
              <a:ext uri="{FF2B5EF4-FFF2-40B4-BE49-F238E27FC236}">
                <a16:creationId xmlns:a16="http://schemas.microsoft.com/office/drawing/2014/main" id="{C94F2DC6-BDC9-9057-FD1D-9730EDF90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240" y="1551205"/>
            <a:ext cx="5547360" cy="450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17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632D9286-5A88-C24D-2867-BD9FF65F2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691" b="40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4" name="Tijdelijke aanduiding voor inhoud 3" descr="Afbeelding met diagram&#10;&#10;Automatisch gegenereerde beschrijving">
            <a:extLst>
              <a:ext uri="{FF2B5EF4-FFF2-40B4-BE49-F238E27FC236}">
                <a16:creationId xmlns:a16="http://schemas.microsoft.com/office/drawing/2014/main" id="{2D47320D-2CB2-6A71-7011-3D5ED9BAC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3137" y="1374033"/>
            <a:ext cx="7705725" cy="4105275"/>
          </a:xfrm>
        </p:spPr>
      </p:pic>
    </p:spTree>
    <p:extLst>
      <p:ext uri="{BB962C8B-B14F-4D97-AF65-F5344CB8AC3E}">
        <p14:creationId xmlns:p14="http://schemas.microsoft.com/office/powerpoint/2010/main" val="692745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6256887A-DFB3-D992-0000-5E5956B9B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691" b="4039"/>
          <a:stretch/>
        </p:blipFill>
        <p:spPr>
          <a:xfrm>
            <a:off x="85745" y="152401"/>
            <a:ext cx="12191980" cy="6857999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C3CCAE-8A36-3F1F-EDBD-A01496062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532" y="2382853"/>
            <a:ext cx="10515600" cy="23718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nl-NL" sz="6000" err="1">
                <a:solidFill>
                  <a:schemeClr val="bg2"/>
                </a:solidFill>
                <a:latin typeface="Verdana Pro"/>
                <a:ea typeface="+mn-lt"/>
                <a:cs typeface="+mn-lt"/>
              </a:rPr>
              <a:t>DoD</a:t>
            </a:r>
          </a:p>
          <a:p>
            <a:pPr marL="0" indent="0" algn="ctr">
              <a:buNone/>
            </a:pPr>
            <a:r>
              <a:rPr lang="nl-NL" i="1">
                <a:solidFill>
                  <a:schemeClr val="bg2"/>
                </a:solidFill>
                <a:latin typeface="Verdana Pro"/>
                <a:ea typeface="Calibri"/>
                <a:cs typeface="Calibri"/>
              </a:rPr>
              <a:t>(</a:t>
            </a:r>
            <a:r>
              <a:rPr lang="nl-NL" i="1" err="1">
                <a:solidFill>
                  <a:schemeClr val="bg2"/>
                </a:solidFill>
                <a:latin typeface="Verdana Pro"/>
                <a:ea typeface="Calibri"/>
                <a:cs typeface="Calibri"/>
              </a:rPr>
              <a:t>the</a:t>
            </a:r>
            <a:r>
              <a:rPr lang="nl-NL" i="1">
                <a:solidFill>
                  <a:schemeClr val="bg2"/>
                </a:solidFill>
                <a:latin typeface="Verdana Pro"/>
                <a:ea typeface="Calibri"/>
                <a:cs typeface="Calibri"/>
              </a:rPr>
              <a:t> bank)</a:t>
            </a:r>
          </a:p>
          <a:p>
            <a:pPr marL="0" indent="0" algn="ctr">
              <a:buNone/>
            </a:pPr>
            <a:endParaRPr lang="nl-NL" sz="6000">
              <a:solidFill>
                <a:schemeClr val="bg2"/>
              </a:solidFill>
              <a:latin typeface="Verdana Pro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339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6256887A-DFB3-D992-0000-5E5956B9B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691" b="40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Tijdelijke aanduiding voor inhoud 5" descr="Afbeelding met tekening, schets, illustratie, Lijnillustraties&#10;&#10;Automatisch gegenereerde beschrijving">
            <a:extLst>
              <a:ext uri="{FF2B5EF4-FFF2-40B4-BE49-F238E27FC236}">
                <a16:creationId xmlns:a16="http://schemas.microsoft.com/office/drawing/2014/main" id="{E87EC8CB-DD85-5A82-B023-31604BD71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5254" y="1251515"/>
            <a:ext cx="8716232" cy="4351338"/>
          </a:xfrm>
        </p:spPr>
      </p:pic>
    </p:spTree>
    <p:extLst>
      <p:ext uri="{BB962C8B-B14F-4D97-AF65-F5344CB8AC3E}">
        <p14:creationId xmlns:p14="http://schemas.microsoft.com/office/powerpoint/2010/main" val="1262433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207A3B75-23B4-296D-DF61-E72C7E1DF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91" b="403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755F058-391C-619A-4616-67D5FEBFEC12}"/>
              </a:ext>
            </a:extLst>
          </p:cNvPr>
          <p:cNvSpPr txBox="1"/>
          <p:nvPr/>
        </p:nvSpPr>
        <p:spPr>
          <a:xfrm>
            <a:off x="1097280" y="325550"/>
            <a:ext cx="10058400" cy="37236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lvl="1" algn="ctr">
              <a:lnSpc>
                <a:spcPct val="90000"/>
              </a:lnSpc>
              <a:spcBef>
                <a:spcPts val="500"/>
              </a:spcBef>
            </a:pPr>
            <a:r>
              <a:rPr lang="nl-NL" sz="5400" err="1">
                <a:solidFill>
                  <a:srgbClr val="FFFFFF"/>
                </a:solidFill>
                <a:latin typeface="Verdana Pro"/>
                <a:ea typeface="+mj-ea"/>
                <a:cs typeface="Arial"/>
              </a:rPr>
              <a:t>Backlog</a:t>
            </a:r>
            <a:r>
              <a:rPr lang="nl-NL" sz="5400">
                <a:solidFill>
                  <a:srgbClr val="FFFFFF"/>
                </a:solidFill>
                <a:latin typeface="Verdana Pro"/>
                <a:ea typeface="+mj-ea"/>
                <a:cs typeface="Arial"/>
              </a:rPr>
              <a:t> items</a:t>
            </a:r>
          </a:p>
          <a:p>
            <a:pPr lvl="1" algn="ctr">
              <a:lnSpc>
                <a:spcPct val="90000"/>
              </a:lnSpc>
              <a:spcBef>
                <a:spcPts val="500"/>
              </a:spcBef>
            </a:pPr>
            <a:r>
              <a:rPr lang="nl-NL" sz="5400">
                <a:solidFill>
                  <a:srgbClr val="FFFFFF"/>
                </a:solidFill>
                <a:latin typeface="Verdana Pro"/>
                <a:ea typeface="+mj-ea"/>
                <a:cs typeface="Arial"/>
              </a:rPr>
              <a:t>&gt;= 12 </a:t>
            </a:r>
            <a:r>
              <a:rPr lang="nl-NL" sz="5400" err="1">
                <a:solidFill>
                  <a:srgbClr val="FFFFFF"/>
                </a:solidFill>
                <a:latin typeface="Verdana Pro"/>
                <a:ea typeface="+mj-ea"/>
                <a:cs typeface="Arial"/>
              </a:rPr>
              <a:t>months</a:t>
            </a:r>
            <a:r>
              <a:rPr lang="nl-NL" sz="5400">
                <a:solidFill>
                  <a:srgbClr val="FFFFFF"/>
                </a:solidFill>
                <a:latin typeface="Verdana Pro"/>
                <a:ea typeface="+mj-ea"/>
                <a:cs typeface="Arial"/>
              </a:rPr>
              <a:t> </a:t>
            </a:r>
            <a:endParaRPr lang="nl-NL" sz="5400">
              <a:solidFill>
                <a:srgbClr val="FFFFFF"/>
              </a:solidFill>
              <a:latin typeface="Verdana Pro"/>
              <a:ea typeface="Calibri" panose="020F050202020403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150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6256887A-DFB3-D992-0000-5E5956B9B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691" b="40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C3CCAE-8A36-3F1F-EDBD-A01496062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040" y="2374265"/>
            <a:ext cx="10515600" cy="16081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nl-NL" sz="3600" i="1">
                <a:solidFill>
                  <a:schemeClr val="bg2"/>
                </a:solidFill>
                <a:latin typeface="Verdana Pro"/>
                <a:ea typeface="+mn-lt"/>
                <a:cs typeface="+mn-lt"/>
              </a:rPr>
              <a:t>"</a:t>
            </a:r>
            <a:r>
              <a:rPr lang="nl-NL" sz="3600" i="1" err="1">
                <a:solidFill>
                  <a:schemeClr val="bg2"/>
                </a:solidFill>
                <a:latin typeface="Verdana Pro"/>
                <a:ea typeface="+mn-lt"/>
                <a:cs typeface="+mn-lt"/>
              </a:rPr>
              <a:t>Everything</a:t>
            </a:r>
            <a:r>
              <a:rPr lang="nl-NL" sz="3600" i="1">
                <a:solidFill>
                  <a:schemeClr val="bg2"/>
                </a:solidFill>
                <a:latin typeface="Verdana Pro"/>
                <a:ea typeface="+mn-lt"/>
                <a:cs typeface="+mn-lt"/>
              </a:rPr>
              <a:t> </a:t>
            </a:r>
            <a:r>
              <a:rPr lang="nl-NL" sz="3600" i="1" err="1">
                <a:solidFill>
                  <a:schemeClr val="bg2"/>
                </a:solidFill>
                <a:latin typeface="Verdana Pro"/>
                <a:ea typeface="+mn-lt"/>
                <a:cs typeface="+mn-lt"/>
              </a:rPr>
              <a:t>not</a:t>
            </a:r>
            <a:r>
              <a:rPr lang="nl-NL" sz="3600" i="1">
                <a:solidFill>
                  <a:schemeClr val="bg2"/>
                </a:solidFill>
                <a:latin typeface="Verdana Pro"/>
                <a:ea typeface="+mn-lt"/>
                <a:cs typeface="+mn-lt"/>
              </a:rPr>
              <a:t> (</a:t>
            </a:r>
            <a:r>
              <a:rPr lang="nl-NL" sz="3600" i="1" err="1">
                <a:solidFill>
                  <a:schemeClr val="bg2"/>
                </a:solidFill>
                <a:latin typeface="Verdana Pro"/>
                <a:ea typeface="+mn-lt"/>
                <a:cs typeface="+mn-lt"/>
              </a:rPr>
              <a:t>yet</a:t>
            </a:r>
            <a:r>
              <a:rPr lang="nl-NL" sz="3600" i="1">
                <a:solidFill>
                  <a:schemeClr val="bg2"/>
                </a:solidFill>
                <a:latin typeface="Verdana Pro"/>
                <a:ea typeface="+mn-lt"/>
                <a:cs typeface="+mn-lt"/>
              </a:rPr>
              <a:t>) </a:t>
            </a:r>
            <a:r>
              <a:rPr lang="nl-NL" sz="3600" i="1" err="1">
                <a:solidFill>
                  <a:schemeClr val="bg2"/>
                </a:solidFill>
                <a:latin typeface="Verdana Pro"/>
                <a:ea typeface="+mn-lt"/>
                <a:cs typeface="+mn-lt"/>
              </a:rPr>
              <a:t>given</a:t>
            </a:r>
            <a:r>
              <a:rPr lang="nl-NL" sz="3600" i="1">
                <a:solidFill>
                  <a:schemeClr val="bg2"/>
                </a:solidFill>
                <a:latin typeface="Verdana Pro"/>
                <a:ea typeface="+mn-lt"/>
                <a:cs typeface="+mn-lt"/>
              </a:rPr>
              <a:t> </a:t>
            </a:r>
            <a:r>
              <a:rPr lang="nl-NL" sz="3600" i="1" err="1">
                <a:solidFill>
                  <a:schemeClr val="bg2"/>
                </a:solidFill>
                <a:latin typeface="Verdana Pro"/>
                <a:ea typeface="+mn-lt"/>
                <a:cs typeface="+mn-lt"/>
              </a:rPr>
              <a:t>to</a:t>
            </a:r>
            <a:r>
              <a:rPr lang="nl-NL" sz="3600" i="1">
                <a:solidFill>
                  <a:schemeClr val="bg2"/>
                </a:solidFill>
                <a:latin typeface="Verdana Pro"/>
                <a:ea typeface="+mn-lt"/>
                <a:cs typeface="+mn-lt"/>
              </a:rPr>
              <a:t> </a:t>
            </a:r>
            <a:r>
              <a:rPr lang="nl-NL" sz="3600" i="1" err="1">
                <a:solidFill>
                  <a:schemeClr val="bg2"/>
                </a:solidFill>
                <a:latin typeface="Verdana Pro"/>
                <a:ea typeface="+mn-lt"/>
                <a:cs typeface="+mn-lt"/>
              </a:rPr>
              <a:t>an</a:t>
            </a:r>
            <a:r>
              <a:rPr lang="nl-NL" sz="3600" i="1">
                <a:solidFill>
                  <a:schemeClr val="bg2"/>
                </a:solidFill>
                <a:latin typeface="Verdana Pro"/>
                <a:ea typeface="+mn-lt"/>
                <a:cs typeface="+mn-lt"/>
              </a:rPr>
              <a:t> end-user, </a:t>
            </a:r>
            <a:r>
              <a:rPr lang="nl-NL" sz="3600" i="1" err="1">
                <a:solidFill>
                  <a:schemeClr val="bg2"/>
                </a:solidFill>
                <a:latin typeface="Verdana Pro"/>
                <a:ea typeface="+mn-lt"/>
                <a:cs typeface="+mn-lt"/>
              </a:rPr>
              <a:t>remains</a:t>
            </a:r>
            <a:r>
              <a:rPr lang="nl-NL" sz="3600" i="1">
                <a:solidFill>
                  <a:schemeClr val="bg2"/>
                </a:solidFill>
                <a:latin typeface="Verdana Pro"/>
                <a:ea typeface="+mn-lt"/>
                <a:cs typeface="+mn-lt"/>
              </a:rPr>
              <a:t> </a:t>
            </a:r>
            <a:r>
              <a:rPr lang="nl-NL" sz="3600" i="1" err="1">
                <a:solidFill>
                  <a:schemeClr val="bg2"/>
                </a:solidFill>
                <a:latin typeface="Verdana Pro"/>
                <a:ea typeface="+mn-lt"/>
                <a:cs typeface="+mn-lt"/>
              </a:rPr>
              <a:t>an</a:t>
            </a:r>
            <a:r>
              <a:rPr lang="nl-NL" sz="3600" i="1">
                <a:solidFill>
                  <a:schemeClr val="bg2"/>
                </a:solidFill>
                <a:latin typeface="Verdana Pro"/>
                <a:ea typeface="+mn-lt"/>
                <a:cs typeface="+mn-lt"/>
              </a:rPr>
              <a:t> </a:t>
            </a:r>
            <a:r>
              <a:rPr lang="nl-NL" sz="3600" b="1" i="1" err="1">
                <a:solidFill>
                  <a:schemeClr val="bg2"/>
                </a:solidFill>
                <a:latin typeface="Verdana Pro"/>
                <a:ea typeface="+mn-lt"/>
                <a:cs typeface="+mn-lt"/>
              </a:rPr>
              <a:t>untested</a:t>
            </a:r>
            <a:r>
              <a:rPr lang="nl-NL" sz="3600" b="1" i="1">
                <a:solidFill>
                  <a:schemeClr val="bg2"/>
                </a:solidFill>
                <a:latin typeface="Verdana Pro"/>
                <a:ea typeface="+mn-lt"/>
                <a:cs typeface="+mn-lt"/>
              </a:rPr>
              <a:t> hypothesis</a:t>
            </a:r>
            <a:r>
              <a:rPr lang="nl-NL" sz="3600" i="1">
                <a:solidFill>
                  <a:schemeClr val="bg2"/>
                </a:solidFill>
                <a:latin typeface="Verdana Pro"/>
                <a:ea typeface="+mn-lt"/>
                <a:cs typeface="+mn-lt"/>
              </a:rPr>
              <a:t>"</a:t>
            </a:r>
            <a:endParaRPr lang="nl-NL">
              <a:solidFill>
                <a:schemeClr val="bg2"/>
              </a:solidFill>
              <a:latin typeface="Verdana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7467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C289E67F-CCEE-8757-8937-63D7C7C548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691" b="40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4" name="Tijdelijke aanduiding voor inhoud 3" descr="Afbeelding met tekst&#10;&#10;Automatisch gegenereerde beschrijving">
            <a:extLst>
              <a:ext uri="{FF2B5EF4-FFF2-40B4-BE49-F238E27FC236}">
                <a16:creationId xmlns:a16="http://schemas.microsoft.com/office/drawing/2014/main" id="{BFED3A39-4C75-BBDF-0C8E-62089A095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6375" y="1601711"/>
            <a:ext cx="9153525" cy="2857500"/>
          </a:xfr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9A519831-AA21-DF70-AD3F-3916357D450B}"/>
              </a:ext>
            </a:extLst>
          </p:cNvPr>
          <p:cNvSpPr txBox="1"/>
          <p:nvPr/>
        </p:nvSpPr>
        <p:spPr>
          <a:xfrm>
            <a:off x="5162550" y="4933950"/>
            <a:ext cx="18669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4400">
                <a:solidFill>
                  <a:schemeClr val="bg1"/>
                </a:solidFill>
                <a:latin typeface="Verdana"/>
                <a:ea typeface="Verdana"/>
                <a:cs typeface="Calibri"/>
              </a:rPr>
              <a:t>Flow</a:t>
            </a:r>
          </a:p>
        </p:txBody>
      </p:sp>
    </p:spTree>
    <p:extLst>
      <p:ext uri="{BB962C8B-B14F-4D97-AF65-F5344CB8AC3E}">
        <p14:creationId xmlns:p14="http://schemas.microsoft.com/office/powerpoint/2010/main" val="270581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74A85-F766-0AE4-964F-C11FC3769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1191"/>
            <a:ext cx="10515600" cy="127559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nl-NL" sz="6000" err="1">
                <a:solidFill>
                  <a:schemeClr val="bg1"/>
                </a:solidFill>
                <a:latin typeface="Verdana Pro"/>
                <a:cs typeface="Calibri Light"/>
              </a:rPr>
              <a:t>Decisions</a:t>
            </a:r>
            <a:br>
              <a:rPr lang="nl-NL" sz="6000">
                <a:latin typeface="Verdana Pro"/>
                <a:cs typeface="Calibri Light"/>
              </a:rPr>
            </a:br>
            <a:endParaRPr lang="nl-NL" sz="6000">
              <a:solidFill>
                <a:schemeClr val="bg1"/>
              </a:solidFill>
              <a:latin typeface="Verdana Pro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3514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6256887A-DFB3-D992-0000-5E5956B9B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691" b="40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Afbeelding 5" descr="Afbeelding met tekening, schets, Lijnillustraties, Kinderkunst&#10;&#10;Automatisch gegenereerde beschrijving">
            <a:extLst>
              <a:ext uri="{FF2B5EF4-FFF2-40B4-BE49-F238E27FC236}">
                <a16:creationId xmlns:a16="http://schemas.microsoft.com/office/drawing/2014/main" id="{F5B55007-237D-BCCC-1DA8-D8563E188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482" y="992134"/>
            <a:ext cx="8463418" cy="48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70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6256887A-DFB3-D992-0000-5E5956B9B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691" b="40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2" name="Afbeelding 1" descr="Afbeelding met tekst, schermopname, nummer, Lettertype&#10;&#10;Automatisch gegenereerde beschrijving">
            <a:extLst>
              <a:ext uri="{FF2B5EF4-FFF2-40B4-BE49-F238E27FC236}">
                <a16:creationId xmlns:a16="http://schemas.microsoft.com/office/drawing/2014/main" id="{ADBD885C-AB32-72E4-39E2-BCA142998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444" y="1884074"/>
            <a:ext cx="9475113" cy="3089851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B328804-D13A-7BAC-8FEB-3D2719C3D790}"/>
              </a:ext>
            </a:extLst>
          </p:cNvPr>
          <p:cNvSpPr txBox="1"/>
          <p:nvPr/>
        </p:nvSpPr>
        <p:spPr>
          <a:xfrm>
            <a:off x="4724400" y="571499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4400">
                <a:solidFill>
                  <a:schemeClr val="bg1"/>
                </a:solidFill>
                <a:latin typeface="Verdana Pro"/>
                <a:cs typeface="Calibri"/>
              </a:rPr>
              <a:t>AHP</a:t>
            </a:r>
          </a:p>
        </p:txBody>
      </p:sp>
    </p:spTree>
    <p:extLst>
      <p:ext uri="{BB962C8B-B14F-4D97-AF65-F5344CB8AC3E}">
        <p14:creationId xmlns:p14="http://schemas.microsoft.com/office/powerpoint/2010/main" val="3898917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6256887A-DFB3-D992-0000-5E5956B9B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691" b="40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B328804-D13A-7BAC-8FEB-3D2719C3D790}"/>
              </a:ext>
            </a:extLst>
          </p:cNvPr>
          <p:cNvSpPr txBox="1"/>
          <p:nvPr/>
        </p:nvSpPr>
        <p:spPr>
          <a:xfrm>
            <a:off x="4724400" y="533125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4400" err="1">
                <a:solidFill>
                  <a:schemeClr val="bg1"/>
                </a:solidFill>
                <a:latin typeface="Verdana Pro"/>
                <a:cs typeface="Calibri"/>
              </a:rPr>
              <a:t>Pugh</a:t>
            </a:r>
            <a:endParaRPr lang="nl-NL" sz="4400">
              <a:solidFill>
                <a:schemeClr val="bg1"/>
              </a:solidFill>
              <a:latin typeface="Verdana Pro"/>
              <a:cs typeface="Calibri"/>
            </a:endParaRPr>
          </a:p>
        </p:txBody>
      </p:sp>
      <p:pic>
        <p:nvPicPr>
          <p:cNvPr id="4" name="Afbeelding 3" descr="Afbeelding met tekst, schermopname, nummer, Lettertype&#10;&#10;Automatisch gegenereerde beschrijving">
            <a:extLst>
              <a:ext uri="{FF2B5EF4-FFF2-40B4-BE49-F238E27FC236}">
                <a16:creationId xmlns:a16="http://schemas.microsoft.com/office/drawing/2014/main" id="{8638E3B7-6696-3801-B277-0C8B9BA68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80" y="1771713"/>
            <a:ext cx="10160365" cy="375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74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83B2A640-A464-4524-465C-537E602D30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691" b="40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4" name="Tijdelijke aanduiding voor inhoud 3" descr="Afbeelding met tekst, elektronica, scherm&#10;&#10;Automatisch gegenereerde beschrijving">
            <a:extLst>
              <a:ext uri="{FF2B5EF4-FFF2-40B4-BE49-F238E27FC236}">
                <a16:creationId xmlns:a16="http://schemas.microsoft.com/office/drawing/2014/main" id="{FBB5E7B4-6065-42BE-A661-41DC7454D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3875" y="705532"/>
            <a:ext cx="9618940" cy="5440243"/>
          </a:xfrm>
        </p:spPr>
      </p:pic>
    </p:spTree>
    <p:extLst>
      <p:ext uri="{BB962C8B-B14F-4D97-AF65-F5344CB8AC3E}">
        <p14:creationId xmlns:p14="http://schemas.microsoft.com/office/powerpoint/2010/main" val="265570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9CF048C7-AB5F-72D2-FEFC-DD5A407113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691" b="4039"/>
          <a:stretch/>
        </p:blipFill>
        <p:spPr>
          <a:xfrm>
            <a:off x="20" y="95251"/>
            <a:ext cx="12191980" cy="6857999"/>
          </a:xfrm>
          <a:prstGeom prst="rect">
            <a:avLst/>
          </a:prstGeom>
        </p:spPr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4BBB8AD-599E-BB8B-B0AD-A3F83D465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5250"/>
            <a:ext cx="10515600" cy="10652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nl-NL" sz="5400" i="1">
                <a:solidFill>
                  <a:schemeClr val="bg1"/>
                </a:solidFill>
                <a:latin typeface="Verdana Pro"/>
                <a:cs typeface="Calibri"/>
              </a:rPr>
              <a:t>"</a:t>
            </a:r>
            <a:r>
              <a:rPr lang="nl-NL" sz="5400" i="1" err="1">
                <a:solidFill>
                  <a:schemeClr val="bg1"/>
                </a:solidFill>
                <a:latin typeface="Verdana Pro"/>
                <a:cs typeface="Calibri"/>
              </a:rPr>
              <a:t>Good</a:t>
            </a:r>
            <a:r>
              <a:rPr lang="nl-NL" sz="5400" i="1">
                <a:solidFill>
                  <a:schemeClr val="bg1"/>
                </a:solidFill>
                <a:latin typeface="Verdana Pro"/>
                <a:cs typeface="Calibri"/>
              </a:rPr>
              <a:t> is </a:t>
            </a:r>
            <a:r>
              <a:rPr lang="nl-NL" sz="5400" i="1" err="1">
                <a:solidFill>
                  <a:schemeClr val="bg1"/>
                </a:solidFill>
                <a:latin typeface="Verdana Pro"/>
                <a:cs typeface="Calibri"/>
              </a:rPr>
              <a:t>good</a:t>
            </a:r>
            <a:r>
              <a:rPr lang="nl-NL" sz="5400" i="1">
                <a:solidFill>
                  <a:schemeClr val="bg1"/>
                </a:solidFill>
                <a:latin typeface="Verdana Pro"/>
                <a:cs typeface="Calibri"/>
              </a:rPr>
              <a:t> </a:t>
            </a:r>
            <a:r>
              <a:rPr lang="nl-NL" sz="5400" i="1" err="1">
                <a:solidFill>
                  <a:schemeClr val="bg1"/>
                </a:solidFill>
                <a:latin typeface="Verdana Pro"/>
                <a:cs typeface="Calibri"/>
              </a:rPr>
              <a:t>enough</a:t>
            </a:r>
            <a:r>
              <a:rPr lang="nl-NL" sz="5400" i="1">
                <a:solidFill>
                  <a:schemeClr val="bg1"/>
                </a:solidFill>
                <a:latin typeface="Verdana Pro"/>
                <a:cs typeface="Calibri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772126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9CF048C7-AB5F-72D2-FEFC-DD5A407113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691" b="40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4" name="Tijdelijke aanduiding voor inhoud 3" descr="Afbeelding met tekst&#10;&#10;Automatisch gegenereerde beschrijving">
            <a:extLst>
              <a:ext uri="{FF2B5EF4-FFF2-40B4-BE49-F238E27FC236}">
                <a16:creationId xmlns:a16="http://schemas.microsoft.com/office/drawing/2014/main" id="{D2B1E7C9-60AE-1795-621A-FAAB0EA49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85662" y="728069"/>
            <a:ext cx="6826420" cy="540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48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593A4CB2-D3E4-9774-94D4-DA7926064A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691" b="40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4" name="Tijdelijke aanduiding voor inhoud 3" descr="Afbeelding met tekening, handschrift, schets, Lijnillustraties&#10;&#10;Automatisch gegenereerde beschrijving">
            <a:extLst>
              <a:ext uri="{FF2B5EF4-FFF2-40B4-BE49-F238E27FC236}">
                <a16:creationId xmlns:a16="http://schemas.microsoft.com/office/drawing/2014/main" id="{6D2BEF2D-279F-7689-AE77-FD07ED688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4378" y="1639729"/>
            <a:ext cx="10723880" cy="37376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1809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207A3B75-23B4-296D-DF61-E72C7E1DF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91" b="403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Afbeelding 1" descr="Afbeelding met tekst, schermopname, nummer, Lettertype&#10;&#10;Automatisch gegenereerde beschrijving">
            <a:extLst>
              <a:ext uri="{FF2B5EF4-FFF2-40B4-BE49-F238E27FC236}">
                <a16:creationId xmlns:a16="http://schemas.microsoft.com/office/drawing/2014/main" id="{46C24B69-741B-2CF4-01D0-0BEFBC7F5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9" t="1311" r="1001" b="1685"/>
          <a:stretch/>
        </p:blipFill>
        <p:spPr>
          <a:xfrm>
            <a:off x="458707" y="715581"/>
            <a:ext cx="11253884" cy="540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0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593A4CB2-D3E4-9774-94D4-DA7926064A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691" b="40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A32240-37E7-9B12-0DC9-136D98E6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1187" y="2625725"/>
            <a:ext cx="8429625" cy="34083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nl-NL" sz="4000" i="1" dirty="0">
                <a:solidFill>
                  <a:schemeClr val="bg1"/>
                </a:solidFill>
                <a:latin typeface="Verdana Pro"/>
                <a:ea typeface="Calibri"/>
                <a:cs typeface="Calibri"/>
              </a:rPr>
              <a:t>"Stop </a:t>
            </a:r>
            <a:r>
              <a:rPr lang="nl-NL" sz="4000" i="1" dirty="0" err="1">
                <a:solidFill>
                  <a:schemeClr val="bg1"/>
                </a:solidFill>
                <a:latin typeface="Verdana Pro"/>
                <a:ea typeface="Calibri"/>
                <a:cs typeface="Calibri"/>
              </a:rPr>
              <a:t>analysing</a:t>
            </a:r>
            <a:r>
              <a:rPr lang="nl-NL" sz="4000" i="1" dirty="0">
                <a:solidFill>
                  <a:schemeClr val="bg1"/>
                </a:solidFill>
                <a:latin typeface="Verdana Pro"/>
                <a:ea typeface="Calibri"/>
                <a:cs typeface="Calibri"/>
              </a:rPr>
              <a:t> </a:t>
            </a:r>
            <a:r>
              <a:rPr lang="nl-NL" sz="4000" i="1" dirty="0" err="1">
                <a:solidFill>
                  <a:schemeClr val="bg1"/>
                </a:solidFill>
                <a:latin typeface="Verdana Pro"/>
                <a:ea typeface="Calibri"/>
                <a:cs typeface="Calibri"/>
              </a:rPr>
              <a:t>old</a:t>
            </a:r>
            <a:r>
              <a:rPr lang="nl-NL" sz="4000" i="1" dirty="0">
                <a:solidFill>
                  <a:schemeClr val="bg1"/>
                </a:solidFill>
                <a:latin typeface="Verdana Pro"/>
                <a:ea typeface="Calibri"/>
                <a:cs typeface="Calibri"/>
              </a:rPr>
              <a:t> data!"</a:t>
            </a:r>
          </a:p>
        </p:txBody>
      </p:sp>
    </p:spTree>
    <p:extLst>
      <p:ext uri="{BB962C8B-B14F-4D97-AF65-F5344CB8AC3E}">
        <p14:creationId xmlns:p14="http://schemas.microsoft.com/office/powerpoint/2010/main" val="329255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593A4CB2-D3E4-9774-94D4-DA7926064A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691" b="4039"/>
          <a:stretch/>
        </p:blipFill>
        <p:spPr>
          <a:xfrm>
            <a:off x="20" y="-23811"/>
            <a:ext cx="12191980" cy="6857999"/>
          </a:xfrm>
          <a:prstGeom prst="rect">
            <a:avLst/>
          </a:prstGeom>
        </p:spPr>
      </p:pic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A40D3A6B-B31C-EB8A-08E1-9934F29B2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400"/>
            <a:ext cx="10515600" cy="50085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nl-NL" sz="4000">
                <a:solidFill>
                  <a:schemeClr val="bg1"/>
                </a:solidFill>
                <a:latin typeface="Verdana Pro"/>
                <a:cs typeface="Calibri"/>
              </a:rPr>
              <a:t>"No </a:t>
            </a:r>
            <a:r>
              <a:rPr lang="nl-NL" sz="4000" err="1">
                <a:solidFill>
                  <a:schemeClr val="bg1"/>
                </a:solidFill>
                <a:latin typeface="Verdana Pro"/>
                <a:cs typeface="Calibri"/>
              </a:rPr>
              <a:t>debt</a:t>
            </a:r>
            <a:r>
              <a:rPr lang="nl-NL" sz="4000">
                <a:solidFill>
                  <a:schemeClr val="bg1"/>
                </a:solidFill>
                <a:latin typeface="Verdana Pro"/>
                <a:cs typeface="Calibri"/>
              </a:rPr>
              <a:t> </a:t>
            </a:r>
            <a:r>
              <a:rPr lang="nl-NL" sz="4000" err="1">
                <a:solidFill>
                  <a:schemeClr val="bg1"/>
                </a:solidFill>
                <a:latin typeface="Verdana Pro"/>
                <a:cs typeface="Calibri"/>
              </a:rPr>
              <a:t>withouth</a:t>
            </a:r>
            <a:r>
              <a:rPr lang="nl-NL" sz="4000">
                <a:solidFill>
                  <a:schemeClr val="bg1"/>
                </a:solidFill>
                <a:latin typeface="Verdana Pro"/>
                <a:cs typeface="Calibri"/>
              </a:rPr>
              <a:t> a plan!"</a:t>
            </a:r>
            <a:endParaRPr lang="nl-NL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0" indent="0" algn="ctr">
              <a:buNone/>
            </a:pPr>
            <a:endParaRPr lang="nl-NL" sz="4000">
              <a:solidFill>
                <a:schemeClr val="bg1"/>
              </a:solidFill>
              <a:latin typeface="Verdana Pro"/>
              <a:cs typeface="Calibri"/>
            </a:endParaRPr>
          </a:p>
          <a:p>
            <a:pPr marL="0" indent="0" algn="ctr">
              <a:buNone/>
            </a:pPr>
            <a:r>
              <a:rPr lang="nl-NL" sz="4000">
                <a:solidFill>
                  <a:schemeClr val="bg1"/>
                </a:solidFill>
                <a:latin typeface="Verdana Pro"/>
                <a:cs typeface="Calibri"/>
              </a:rPr>
              <a:t>"TD == top of </a:t>
            </a:r>
            <a:r>
              <a:rPr lang="nl-NL" sz="4000" err="1">
                <a:solidFill>
                  <a:schemeClr val="bg1"/>
                </a:solidFill>
                <a:latin typeface="Verdana Pro"/>
                <a:cs typeface="Calibri"/>
              </a:rPr>
              <a:t>the</a:t>
            </a:r>
            <a:r>
              <a:rPr lang="nl-NL" sz="4000">
                <a:solidFill>
                  <a:schemeClr val="bg1"/>
                </a:solidFill>
                <a:latin typeface="Verdana Pro"/>
                <a:cs typeface="Calibri"/>
              </a:rPr>
              <a:t> </a:t>
            </a:r>
            <a:r>
              <a:rPr lang="nl-NL" sz="4000" err="1">
                <a:solidFill>
                  <a:schemeClr val="bg1"/>
                </a:solidFill>
                <a:latin typeface="Verdana Pro"/>
                <a:cs typeface="Calibri"/>
              </a:rPr>
              <a:t>backlog</a:t>
            </a:r>
            <a:r>
              <a:rPr lang="nl-NL" sz="4000">
                <a:solidFill>
                  <a:schemeClr val="bg1"/>
                </a:solidFill>
                <a:latin typeface="Verdana Pro"/>
                <a:cs typeface="Calibri"/>
              </a:rPr>
              <a:t>"</a:t>
            </a:r>
          </a:p>
          <a:p>
            <a:pPr marL="0" indent="0" algn="ctr">
              <a:buNone/>
            </a:pPr>
            <a:endParaRPr lang="nl-NL" sz="4000">
              <a:solidFill>
                <a:schemeClr val="bg1"/>
              </a:solidFill>
              <a:latin typeface="Verdana Pro"/>
              <a:cs typeface="Calibri"/>
            </a:endParaRPr>
          </a:p>
          <a:p>
            <a:pPr marL="0" indent="0" algn="ctr">
              <a:buNone/>
            </a:pPr>
            <a:r>
              <a:rPr lang="nl-NL" sz="4000">
                <a:solidFill>
                  <a:schemeClr val="bg1"/>
                </a:solidFill>
                <a:latin typeface="Verdana Pro"/>
                <a:cs typeface="Calibri"/>
              </a:rPr>
              <a:t>"Start </a:t>
            </a:r>
            <a:r>
              <a:rPr lang="nl-NL" sz="4000" err="1">
                <a:solidFill>
                  <a:schemeClr val="bg1"/>
                </a:solidFill>
                <a:latin typeface="Verdana Pro"/>
                <a:cs typeface="Calibri"/>
              </a:rPr>
              <a:t>automating</a:t>
            </a:r>
            <a:r>
              <a:rPr lang="nl-NL" sz="4000">
                <a:solidFill>
                  <a:schemeClr val="bg1"/>
                </a:solidFill>
                <a:latin typeface="Verdana Pro"/>
                <a:cs typeface="Calibri"/>
              </a:rPr>
              <a:t> </a:t>
            </a:r>
            <a:r>
              <a:rPr lang="nl-NL" sz="4000" err="1">
                <a:solidFill>
                  <a:schemeClr val="bg1"/>
                </a:solidFill>
                <a:latin typeface="Verdana Pro"/>
                <a:cs typeface="Calibri"/>
              </a:rPr>
              <a:t>DoD</a:t>
            </a:r>
            <a:r>
              <a:rPr lang="nl-NL" sz="4000">
                <a:solidFill>
                  <a:schemeClr val="bg1"/>
                </a:solidFill>
                <a:latin typeface="Verdana Pro"/>
                <a:cs typeface="Calibri"/>
              </a:rPr>
              <a:t> stuff"</a:t>
            </a:r>
          </a:p>
          <a:p>
            <a:pPr marL="0" indent="0" algn="ctr">
              <a:buNone/>
            </a:pPr>
            <a:endParaRPr lang="nl-NL" sz="4000">
              <a:solidFill>
                <a:schemeClr val="bg1"/>
              </a:solidFill>
              <a:latin typeface="Verdana Pro"/>
              <a:cs typeface="Calibri"/>
            </a:endParaRPr>
          </a:p>
          <a:p>
            <a:pPr marL="0" indent="0" algn="ctr">
              <a:buNone/>
            </a:pPr>
            <a:r>
              <a:rPr lang="nl-NL" sz="4000">
                <a:solidFill>
                  <a:schemeClr val="bg1"/>
                </a:solidFill>
                <a:latin typeface="Verdana Pro"/>
                <a:cs typeface="Calibri"/>
              </a:rPr>
              <a:t>"Make data-</a:t>
            </a:r>
            <a:r>
              <a:rPr lang="nl-NL" sz="4000" err="1">
                <a:solidFill>
                  <a:schemeClr val="bg1"/>
                </a:solidFill>
                <a:latin typeface="Verdana Pro"/>
                <a:cs typeface="Calibri"/>
              </a:rPr>
              <a:t>driven</a:t>
            </a:r>
            <a:r>
              <a:rPr lang="nl-NL" sz="4000">
                <a:solidFill>
                  <a:schemeClr val="bg1"/>
                </a:solidFill>
                <a:latin typeface="Verdana Pro"/>
                <a:cs typeface="Calibri"/>
              </a:rPr>
              <a:t> </a:t>
            </a:r>
            <a:r>
              <a:rPr lang="nl-NL" sz="4000" err="1">
                <a:solidFill>
                  <a:schemeClr val="bg1"/>
                </a:solidFill>
                <a:latin typeface="Verdana Pro"/>
                <a:cs typeface="Calibri"/>
              </a:rPr>
              <a:t>decisions</a:t>
            </a:r>
            <a:r>
              <a:rPr lang="nl-NL" sz="4000">
                <a:solidFill>
                  <a:schemeClr val="bg1"/>
                </a:solidFill>
                <a:latin typeface="Verdana Pro"/>
                <a:cs typeface="Calibri"/>
              </a:rPr>
              <a:t>"</a:t>
            </a:r>
          </a:p>
          <a:p>
            <a:pPr marL="0" indent="0" algn="ctr">
              <a:buNone/>
            </a:pPr>
            <a:endParaRPr lang="nl-NL" sz="3600">
              <a:solidFill>
                <a:schemeClr val="bg1"/>
              </a:solidFill>
              <a:latin typeface="Verdana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35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593A4CB2-D3E4-9774-94D4-DA7926064A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691" b="40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DA2C5-52E5-F98F-D04F-0A92C5137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4742"/>
            <a:ext cx="10515600" cy="2860001"/>
          </a:xfrm>
        </p:spPr>
        <p:txBody>
          <a:bodyPr>
            <a:noAutofit/>
          </a:bodyPr>
          <a:lstStyle/>
          <a:p>
            <a:pPr algn="ctr"/>
            <a:r>
              <a:rPr lang="nl-NL" sz="9600">
                <a:solidFill>
                  <a:schemeClr val="bg1"/>
                </a:solidFill>
                <a:latin typeface="Verdana Pro"/>
                <a:cs typeface="Calibri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62592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593A4CB2-D3E4-9774-94D4-DA7926064A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691" b="40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4" name="Graphic 3" descr="E-mail met effen opvulling">
            <a:extLst>
              <a:ext uri="{FF2B5EF4-FFF2-40B4-BE49-F238E27FC236}">
                <a16:creationId xmlns:a16="http://schemas.microsoft.com/office/drawing/2014/main" id="{85D149AF-A325-ECDC-A6B6-AE3307F85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6886" y="3881814"/>
            <a:ext cx="914401" cy="925365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E4CA3738-6176-FA05-283F-0129F6155E50}"/>
              </a:ext>
            </a:extLst>
          </p:cNvPr>
          <p:cNvSpPr txBox="1"/>
          <p:nvPr/>
        </p:nvSpPr>
        <p:spPr>
          <a:xfrm>
            <a:off x="4100546" y="4215668"/>
            <a:ext cx="410054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2800" dirty="0">
                <a:solidFill>
                  <a:schemeClr val="bg1"/>
                </a:solidFill>
                <a:latin typeface="Verdana Pro"/>
                <a:ea typeface="Calibri"/>
                <a:cs typeface="Calibri"/>
              </a:rPr>
              <a:t>ewald@testcoders.nl</a:t>
            </a:r>
          </a:p>
        </p:txBody>
      </p:sp>
      <p:pic>
        <p:nvPicPr>
          <p:cNvPr id="2" name="Afbeelding 1" descr="Git - Logo Downloads">
            <a:extLst>
              <a:ext uri="{FF2B5EF4-FFF2-40B4-BE49-F238E27FC236}">
                <a16:creationId xmlns:a16="http://schemas.microsoft.com/office/drawing/2014/main" id="{80424D6D-4789-B596-0434-67B269E15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515" y="993888"/>
            <a:ext cx="1613906" cy="1613906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1F294EE7-6D2D-2E6A-6F96-BC5A0EA39768}"/>
              </a:ext>
            </a:extLst>
          </p:cNvPr>
          <p:cNvSpPr txBox="1"/>
          <p:nvPr/>
        </p:nvSpPr>
        <p:spPr>
          <a:xfrm>
            <a:off x="2817756" y="2176359"/>
            <a:ext cx="90124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2800" dirty="0">
                <a:solidFill>
                  <a:schemeClr val="bg1"/>
                </a:solidFill>
                <a:latin typeface="Verdana Pro"/>
                <a:ea typeface="+mn-lt"/>
                <a:cs typeface="+mn-lt"/>
              </a:rPr>
              <a:t>https://github.com/EwaldVerhoeven/DevConfPL</a:t>
            </a:r>
            <a:endParaRPr lang="nl-NL">
              <a:solidFill>
                <a:schemeClr val="bg1"/>
              </a:solidFill>
              <a:latin typeface="Verdana Pro"/>
            </a:endParaRPr>
          </a:p>
        </p:txBody>
      </p:sp>
    </p:spTree>
    <p:extLst>
      <p:ext uri="{BB962C8B-B14F-4D97-AF65-F5344CB8AC3E}">
        <p14:creationId xmlns:p14="http://schemas.microsoft.com/office/powerpoint/2010/main" val="91244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207A3B75-23B4-296D-DF61-E72C7E1DF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91" b="403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755F058-391C-619A-4616-67D5FEBFEC12}"/>
              </a:ext>
            </a:extLst>
          </p:cNvPr>
          <p:cNvSpPr txBox="1"/>
          <p:nvPr/>
        </p:nvSpPr>
        <p:spPr>
          <a:xfrm>
            <a:off x="1097280" y="325550"/>
            <a:ext cx="10058400" cy="37236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lvl="1" algn="ctr">
              <a:lnSpc>
                <a:spcPct val="90000"/>
              </a:lnSpc>
              <a:spcBef>
                <a:spcPts val="500"/>
              </a:spcBef>
            </a:pPr>
            <a:r>
              <a:rPr lang="nl-NL" sz="5400">
                <a:solidFill>
                  <a:srgbClr val="FFFFFF"/>
                </a:solidFill>
                <a:latin typeface="Verdana Pro"/>
                <a:ea typeface="+mj-ea"/>
                <a:cs typeface="Arial"/>
              </a:rPr>
              <a:t>20%+ bugs</a:t>
            </a:r>
          </a:p>
          <a:p>
            <a:pPr lvl="1" algn="ctr">
              <a:lnSpc>
                <a:spcPct val="90000"/>
              </a:lnSpc>
              <a:spcBef>
                <a:spcPts val="500"/>
              </a:spcBef>
            </a:pPr>
            <a:r>
              <a:rPr lang="nl-NL" sz="3600" i="1">
                <a:solidFill>
                  <a:srgbClr val="FFFFFF"/>
                </a:solidFill>
                <a:latin typeface="Verdana Pro"/>
                <a:ea typeface="Calibri" panose="020F0502020204030204"/>
                <a:cs typeface="Arial"/>
              </a:rPr>
              <a:t>(</a:t>
            </a:r>
            <a:r>
              <a:rPr lang="nl-NL" sz="3600" i="1" err="1">
                <a:solidFill>
                  <a:srgbClr val="FFFFFF"/>
                </a:solidFill>
                <a:latin typeface="Verdana Pro"/>
                <a:ea typeface="Calibri" panose="020F0502020204030204"/>
                <a:cs typeface="Arial"/>
              </a:rPr>
              <a:t>by</a:t>
            </a:r>
            <a:r>
              <a:rPr lang="nl-NL" sz="3600" i="1">
                <a:solidFill>
                  <a:srgbClr val="FFFFFF"/>
                </a:solidFill>
                <a:latin typeface="Verdana Pro"/>
                <a:ea typeface="Calibri" panose="020F0502020204030204"/>
                <a:cs typeface="Arial"/>
              </a:rPr>
              <a:t> end of sprint)</a:t>
            </a:r>
          </a:p>
        </p:txBody>
      </p:sp>
    </p:spTree>
    <p:extLst>
      <p:ext uri="{BB962C8B-B14F-4D97-AF65-F5344CB8AC3E}">
        <p14:creationId xmlns:p14="http://schemas.microsoft.com/office/powerpoint/2010/main" val="243630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207A3B75-23B4-296D-DF61-E72C7E1DF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91" b="403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755F058-391C-619A-4616-67D5FEBFEC12}"/>
              </a:ext>
            </a:extLst>
          </p:cNvPr>
          <p:cNvSpPr txBox="1"/>
          <p:nvPr/>
        </p:nvSpPr>
        <p:spPr>
          <a:xfrm>
            <a:off x="1097280" y="325550"/>
            <a:ext cx="10058400" cy="37236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lvl="1" algn="ctr">
              <a:lnSpc>
                <a:spcPct val="90000"/>
              </a:lnSpc>
              <a:spcBef>
                <a:spcPts val="500"/>
              </a:spcBef>
            </a:pPr>
            <a:r>
              <a:rPr lang="nl-NL" sz="5400">
                <a:solidFill>
                  <a:srgbClr val="FFFFFF"/>
                </a:solidFill>
                <a:latin typeface="Verdana Pro"/>
                <a:ea typeface="+mj-ea"/>
                <a:cs typeface="Arial"/>
              </a:rPr>
              <a:t>Cancel </a:t>
            </a:r>
            <a:r>
              <a:rPr lang="nl-NL" sz="5400" err="1">
                <a:solidFill>
                  <a:srgbClr val="FFFFFF"/>
                </a:solidFill>
                <a:latin typeface="Verdana Pro"/>
                <a:ea typeface="+mj-ea"/>
                <a:cs typeface="Arial"/>
              </a:rPr>
              <a:t>retros</a:t>
            </a:r>
            <a:r>
              <a:rPr lang="nl-NL" sz="5400">
                <a:solidFill>
                  <a:srgbClr val="FFFFFF"/>
                </a:solidFill>
                <a:latin typeface="Verdana Pro"/>
                <a:ea typeface="+mj-ea"/>
                <a:cs typeface="Arial"/>
              </a:rPr>
              <a:t> </a:t>
            </a:r>
            <a:r>
              <a:rPr lang="nl-NL" sz="5400" err="1">
                <a:solidFill>
                  <a:srgbClr val="FFFFFF"/>
                </a:solidFill>
                <a:latin typeface="Verdana Pro"/>
                <a:ea typeface="+mj-ea"/>
                <a:cs typeface="Arial"/>
              </a:rPr>
              <a:t>to</a:t>
            </a:r>
            <a:r>
              <a:rPr lang="nl-NL" sz="5400">
                <a:solidFill>
                  <a:srgbClr val="FFFFFF"/>
                </a:solidFill>
                <a:latin typeface="Verdana Pro"/>
                <a:ea typeface="+mj-ea"/>
                <a:cs typeface="Arial"/>
              </a:rPr>
              <a:t> finish '</a:t>
            </a:r>
            <a:r>
              <a:rPr lang="nl-NL" sz="5400" err="1">
                <a:solidFill>
                  <a:srgbClr val="FFFFFF"/>
                </a:solidFill>
                <a:latin typeface="Verdana Pro"/>
                <a:ea typeface="+mj-ea"/>
                <a:cs typeface="Arial"/>
              </a:rPr>
              <a:t>almost</a:t>
            </a:r>
            <a:r>
              <a:rPr lang="nl-NL" sz="5400">
                <a:solidFill>
                  <a:srgbClr val="FFFFFF"/>
                </a:solidFill>
                <a:latin typeface="Verdana Pro"/>
                <a:ea typeface="+mj-ea"/>
                <a:cs typeface="Arial"/>
              </a:rPr>
              <a:t> </a:t>
            </a:r>
            <a:r>
              <a:rPr lang="nl-NL" sz="5400" err="1">
                <a:solidFill>
                  <a:srgbClr val="FFFFFF"/>
                </a:solidFill>
                <a:latin typeface="Verdana Pro"/>
                <a:ea typeface="+mj-ea"/>
                <a:cs typeface="Arial"/>
              </a:rPr>
              <a:t>done</a:t>
            </a:r>
            <a:r>
              <a:rPr lang="nl-NL" sz="5400">
                <a:solidFill>
                  <a:srgbClr val="FFFFFF"/>
                </a:solidFill>
                <a:latin typeface="Verdana Pro"/>
                <a:ea typeface="+mj-ea"/>
                <a:cs typeface="Arial"/>
              </a:rPr>
              <a:t>' items</a:t>
            </a:r>
            <a:endParaRPr lang="nl-NL" sz="5400">
              <a:solidFill>
                <a:srgbClr val="FFFFFF"/>
              </a:solidFill>
              <a:latin typeface="Verdana Pro"/>
              <a:ea typeface="Calibri" panose="020F050202020403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80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207A3B75-23B4-296D-DF61-E72C7E1DF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91" b="403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755F058-391C-619A-4616-67D5FEBFEC12}"/>
              </a:ext>
            </a:extLst>
          </p:cNvPr>
          <p:cNvSpPr txBox="1"/>
          <p:nvPr/>
        </p:nvSpPr>
        <p:spPr>
          <a:xfrm>
            <a:off x="1097280" y="471687"/>
            <a:ext cx="10058400" cy="32748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lvl="1" algn="ctr">
              <a:lnSpc>
                <a:spcPct val="90000"/>
              </a:lnSpc>
              <a:spcBef>
                <a:spcPts val="500"/>
              </a:spcBef>
            </a:pPr>
            <a:r>
              <a:rPr lang="nl-NL" sz="5400" err="1">
                <a:solidFill>
                  <a:srgbClr val="FFFFFF"/>
                </a:solidFill>
                <a:latin typeface="Verdana Pro"/>
                <a:ea typeface="+mj-ea"/>
                <a:cs typeface="Arial"/>
              </a:rPr>
              <a:t>PO's</a:t>
            </a:r>
            <a:r>
              <a:rPr lang="nl-NL" sz="5400">
                <a:solidFill>
                  <a:srgbClr val="FFFFFF"/>
                </a:solidFill>
                <a:latin typeface="Verdana Pro"/>
                <a:ea typeface="+mj-ea"/>
                <a:cs typeface="Arial"/>
              </a:rPr>
              <a:t> </a:t>
            </a:r>
            <a:r>
              <a:rPr lang="nl-NL" sz="5400" err="1">
                <a:solidFill>
                  <a:srgbClr val="FFFFFF"/>
                </a:solidFill>
                <a:latin typeface="Verdana Pro"/>
                <a:ea typeface="+mj-ea"/>
                <a:cs typeface="Arial"/>
              </a:rPr>
              <a:t>who</a:t>
            </a:r>
            <a:r>
              <a:rPr lang="nl-NL" sz="5400">
                <a:solidFill>
                  <a:srgbClr val="FFFFFF"/>
                </a:solidFill>
                <a:latin typeface="Verdana Pro"/>
                <a:ea typeface="+mj-ea"/>
                <a:cs typeface="Arial"/>
              </a:rPr>
              <a:t> do </a:t>
            </a:r>
            <a:r>
              <a:rPr lang="nl-NL" sz="5400" err="1">
                <a:solidFill>
                  <a:srgbClr val="FFFFFF"/>
                </a:solidFill>
                <a:latin typeface="Verdana Pro"/>
                <a:ea typeface="+mj-ea"/>
                <a:cs typeface="Arial"/>
              </a:rPr>
              <a:t>testing</a:t>
            </a:r>
            <a:endParaRPr lang="nl-NL" sz="5400" err="1">
              <a:solidFill>
                <a:srgbClr val="FFFFFF"/>
              </a:solidFill>
              <a:latin typeface="Verdana Pro"/>
              <a:ea typeface="Calibri" panose="020F050202020403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061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207A3B75-23B4-296D-DF61-E72C7E1DF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91" b="403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 descr="Contour van boos gezicht met effen opvulling">
            <a:extLst>
              <a:ext uri="{FF2B5EF4-FFF2-40B4-BE49-F238E27FC236}">
                <a16:creationId xmlns:a16="http://schemas.microsoft.com/office/drawing/2014/main" id="{6C16D52E-51CB-B586-2E86-C26C1CF80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5652" y="2347210"/>
            <a:ext cx="2151088" cy="2126105"/>
          </a:xfrm>
          <a:prstGeom prst="rect">
            <a:avLst/>
          </a:prstGeom>
        </p:spPr>
      </p:pic>
      <p:pic>
        <p:nvPicPr>
          <p:cNvPr id="4" name="Graphic 3" descr="Contour van lachend gezicht silhouet">
            <a:extLst>
              <a:ext uri="{FF2B5EF4-FFF2-40B4-BE49-F238E27FC236}">
                <a16:creationId xmlns:a16="http://schemas.microsoft.com/office/drawing/2014/main" id="{75664F9B-311D-AB7A-0A29-59D4E0B7A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5784" y="2347210"/>
            <a:ext cx="2201055" cy="218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8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fbeelding met schermopname, paars, violet, kunst&#10;&#10;Automatisch gegenereerde beschrijving">
            <a:extLst>
              <a:ext uri="{FF2B5EF4-FFF2-40B4-BE49-F238E27FC236}">
                <a16:creationId xmlns:a16="http://schemas.microsoft.com/office/drawing/2014/main" id="{207A3B75-23B4-296D-DF61-E72C7E1DF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91" b="4039"/>
          <a:stretch/>
        </p:blipFill>
        <p:spPr>
          <a:xfrm>
            <a:off x="-3046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755F058-391C-619A-4616-67D5FEBFEC12}"/>
              </a:ext>
            </a:extLst>
          </p:cNvPr>
          <p:cNvSpPr txBox="1"/>
          <p:nvPr/>
        </p:nvSpPr>
        <p:spPr>
          <a:xfrm rot="21000000">
            <a:off x="-2352108" y="318950"/>
            <a:ext cx="10795416" cy="14318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lvl="1" algn="ctr">
              <a:lnSpc>
                <a:spcPct val="90000"/>
              </a:lnSpc>
              <a:spcBef>
                <a:spcPts val="500"/>
              </a:spcBef>
            </a:pPr>
            <a:r>
              <a:rPr lang="nl-NL" sz="8000">
                <a:solidFill>
                  <a:srgbClr val="FFC000"/>
                </a:solidFill>
                <a:latin typeface="Jokerman"/>
                <a:ea typeface="+mj-ea"/>
                <a:cs typeface="Calibri"/>
              </a:rPr>
              <a:t>Giveaway!</a:t>
            </a:r>
            <a:endParaRPr lang="nl-NL" sz="7200">
              <a:solidFill>
                <a:srgbClr val="FFC000"/>
              </a:solidFill>
              <a:latin typeface="Jokerman"/>
              <a:ea typeface="Calibri" panose="020F0502020204030204"/>
              <a:cs typeface="Calibri"/>
            </a:endParaRPr>
          </a:p>
        </p:txBody>
      </p:sp>
      <p:pic>
        <p:nvPicPr>
          <p:cNvPr id="9" name="Afbeelding 8" descr="Afbeelding met tekst, schermopname, software, Computerpictogram&#10;&#10;Automatisch gegenereerde beschrijving">
            <a:extLst>
              <a:ext uri="{FF2B5EF4-FFF2-40B4-BE49-F238E27FC236}">
                <a16:creationId xmlns:a16="http://schemas.microsoft.com/office/drawing/2014/main" id="{E724E497-5391-A3B5-404F-C1BF6EB7C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957" y="521122"/>
            <a:ext cx="4929265" cy="431674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D42D906C-D88C-2CE5-AEE3-2B05631740C5}"/>
              </a:ext>
            </a:extLst>
          </p:cNvPr>
          <p:cNvSpPr txBox="1"/>
          <p:nvPr/>
        </p:nvSpPr>
        <p:spPr>
          <a:xfrm>
            <a:off x="5284033" y="4984231"/>
            <a:ext cx="672808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nl-NL" sz="3200">
                <a:solidFill>
                  <a:srgbClr val="FFC000"/>
                </a:solidFill>
                <a:cs typeface="Calibri"/>
              </a:rPr>
              <a:t>Take a picture</a:t>
            </a:r>
            <a:endParaRPr lang="nl-NL" sz="3200">
              <a:cs typeface="Calibri"/>
            </a:endParaRPr>
          </a:p>
          <a:p>
            <a:pPr marL="514350" indent="-514350">
              <a:buAutoNum type="arabicPeriod"/>
            </a:pPr>
            <a:r>
              <a:rPr lang="nl-NL" sz="3200" err="1">
                <a:solidFill>
                  <a:srgbClr val="FFC000"/>
                </a:solidFill>
                <a:cs typeface="Calibri"/>
              </a:rPr>
              <a:t>Add</a:t>
            </a:r>
            <a:r>
              <a:rPr lang="nl-NL" sz="3200">
                <a:solidFill>
                  <a:srgbClr val="FFC000"/>
                </a:solidFill>
                <a:cs typeface="Calibri"/>
              </a:rPr>
              <a:t> </a:t>
            </a:r>
            <a:r>
              <a:rPr lang="nl-NL" sz="3200" err="1">
                <a:solidFill>
                  <a:srgbClr val="FFC000"/>
                </a:solidFill>
                <a:cs typeface="Calibri"/>
              </a:rPr>
              <a:t>it</a:t>
            </a:r>
            <a:r>
              <a:rPr lang="nl-NL" sz="3200">
                <a:solidFill>
                  <a:srgbClr val="FFC000"/>
                </a:solidFill>
                <a:cs typeface="Calibri"/>
              </a:rPr>
              <a:t> </a:t>
            </a:r>
            <a:r>
              <a:rPr lang="nl-NL" sz="3200" err="1">
                <a:solidFill>
                  <a:srgbClr val="FFC000"/>
                </a:solidFill>
                <a:cs typeface="Calibri"/>
              </a:rPr>
              <a:t>to</a:t>
            </a:r>
            <a:r>
              <a:rPr lang="nl-NL" sz="3200">
                <a:solidFill>
                  <a:srgbClr val="FFC000"/>
                </a:solidFill>
                <a:cs typeface="Calibri"/>
              </a:rPr>
              <a:t> a new post on </a:t>
            </a:r>
            <a:r>
              <a:rPr lang="nl-NL" sz="3200" err="1">
                <a:solidFill>
                  <a:srgbClr val="FFC000"/>
                </a:solidFill>
                <a:cs typeface="Calibri"/>
              </a:rPr>
              <a:t>linkedIn</a:t>
            </a:r>
            <a:endParaRPr lang="nl-NL" sz="3200">
              <a:solidFill>
                <a:srgbClr val="FFC000"/>
              </a:solidFill>
              <a:cs typeface="Calibri"/>
            </a:endParaRPr>
          </a:p>
          <a:p>
            <a:pPr marL="514350" indent="-514350">
              <a:buAutoNum type="arabicPeriod"/>
            </a:pPr>
            <a:r>
              <a:rPr lang="nl-NL" sz="3200">
                <a:solidFill>
                  <a:srgbClr val="FFC000"/>
                </a:solidFill>
                <a:cs typeface="Calibri"/>
              </a:rPr>
              <a:t>Tag @</a:t>
            </a:r>
            <a:r>
              <a:rPr lang="nl-NL" sz="3200" b="1">
                <a:solidFill>
                  <a:srgbClr val="FFC000"/>
                </a:solidFill>
                <a:cs typeface="Calibri"/>
              </a:rPr>
              <a:t>Ewald Verhoeven</a:t>
            </a:r>
          </a:p>
        </p:txBody>
      </p:sp>
      <p:pic>
        <p:nvPicPr>
          <p:cNvPr id="12" name="Graphic 11" descr="Pijl: curve rechtsom met effen opvulling">
            <a:extLst>
              <a:ext uri="{FF2B5EF4-FFF2-40B4-BE49-F238E27FC236}">
                <a16:creationId xmlns:a16="http://schemas.microsoft.com/office/drawing/2014/main" id="{B74C9D8A-D24B-4213-A525-2EE0EA917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300000">
            <a:off x="6130267" y="3134058"/>
            <a:ext cx="776991" cy="1476531"/>
          </a:xfrm>
          <a:prstGeom prst="rect">
            <a:avLst/>
          </a:prstGeom>
        </p:spPr>
      </p:pic>
      <p:pic>
        <p:nvPicPr>
          <p:cNvPr id="13" name="Graphic 12" descr="Cursor met effen opvulling">
            <a:extLst>
              <a:ext uri="{FF2B5EF4-FFF2-40B4-BE49-F238E27FC236}">
                <a16:creationId xmlns:a16="http://schemas.microsoft.com/office/drawing/2014/main" id="{6E351EED-03B2-0139-1E08-2E3BFB2D0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20000">
            <a:off x="7271572" y="3925675"/>
            <a:ext cx="314794" cy="33977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9B1D451F-D3F9-FA3B-DFD0-659E970E752E}"/>
              </a:ext>
            </a:extLst>
          </p:cNvPr>
          <p:cNvSpPr txBox="1"/>
          <p:nvPr/>
        </p:nvSpPr>
        <p:spPr>
          <a:xfrm rot="360000">
            <a:off x="654336" y="2370029"/>
            <a:ext cx="620342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3200">
                <a:solidFill>
                  <a:srgbClr val="FFC000"/>
                </a:solidFill>
                <a:latin typeface="Verdana Pro"/>
                <a:cs typeface="Calibri"/>
              </a:rPr>
              <a:t>1 </a:t>
            </a:r>
            <a:r>
              <a:rPr lang="nl-NL" sz="3200" err="1">
                <a:solidFill>
                  <a:srgbClr val="FFC000"/>
                </a:solidFill>
                <a:latin typeface="Verdana Pro"/>
                <a:cs typeface="Calibri"/>
              </a:rPr>
              <a:t>hours</a:t>
            </a:r>
            <a:r>
              <a:rPr lang="nl-NL" sz="3200">
                <a:solidFill>
                  <a:srgbClr val="FFC000"/>
                </a:solidFill>
                <a:latin typeface="Verdana Pro"/>
                <a:cs typeface="Calibri"/>
              </a:rPr>
              <a:t> of </a:t>
            </a:r>
            <a:r>
              <a:rPr lang="nl-NL" sz="3200" b="1">
                <a:solidFill>
                  <a:srgbClr val="FFC000"/>
                </a:solidFill>
                <a:latin typeface="Verdana Pro"/>
                <a:cs typeface="Calibri"/>
              </a:rPr>
              <a:t>FREE </a:t>
            </a:r>
            <a:r>
              <a:rPr lang="nl-NL" sz="3200">
                <a:solidFill>
                  <a:srgbClr val="FFC000"/>
                </a:solidFill>
                <a:latin typeface="Verdana Pro"/>
                <a:cs typeface="Calibri"/>
              </a:rPr>
              <a:t>consultancy</a:t>
            </a:r>
          </a:p>
          <a:p>
            <a:endParaRPr lang="nl-NL" sz="3200">
              <a:solidFill>
                <a:srgbClr val="FFC000"/>
              </a:solidFill>
              <a:latin typeface="Verdana Pro"/>
              <a:cs typeface="Calibri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C47B316-7ECC-AD28-17A5-541C384E79A0}"/>
              </a:ext>
            </a:extLst>
          </p:cNvPr>
          <p:cNvSpPr txBox="1"/>
          <p:nvPr/>
        </p:nvSpPr>
        <p:spPr>
          <a:xfrm rot="21300000">
            <a:off x="199867" y="3147933"/>
            <a:ext cx="499172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3200">
                <a:solidFill>
                  <a:srgbClr val="FFC000"/>
                </a:solidFill>
                <a:latin typeface="Verdana Pro"/>
                <a:cs typeface="Calibri"/>
              </a:rPr>
              <a:t>1-on-1 training</a:t>
            </a:r>
          </a:p>
          <a:p>
            <a:endParaRPr lang="nl-NL" sz="3200">
              <a:solidFill>
                <a:srgbClr val="FFC000"/>
              </a:solidFill>
              <a:latin typeface="Verdana Pro"/>
              <a:cs typeface="Calibri"/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0D9CC9DA-A4BA-0571-41D0-5A3C03ED91E5}"/>
              </a:ext>
            </a:extLst>
          </p:cNvPr>
          <p:cNvSpPr txBox="1"/>
          <p:nvPr/>
        </p:nvSpPr>
        <p:spPr>
          <a:xfrm rot="540000">
            <a:off x="27160" y="4746762"/>
            <a:ext cx="619093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3200">
                <a:solidFill>
                  <a:srgbClr val="FFC000"/>
                </a:solidFill>
                <a:latin typeface="Verdana Pro"/>
                <a:cs typeface="Calibri"/>
              </a:rPr>
              <a:t>sparring </a:t>
            </a:r>
            <a:r>
              <a:rPr lang="nl-NL" sz="3200" err="1">
                <a:solidFill>
                  <a:srgbClr val="FFC000"/>
                </a:solidFill>
                <a:latin typeface="Verdana Pro"/>
                <a:cs typeface="Calibri"/>
              </a:rPr>
              <a:t>session</a:t>
            </a:r>
          </a:p>
          <a:p>
            <a:endParaRPr lang="nl-NL" sz="3200">
              <a:solidFill>
                <a:srgbClr val="FFC000"/>
              </a:solidFill>
              <a:latin typeface="Verdana Pro"/>
              <a:cs typeface="Calibri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1D085CB-6749-A131-7E76-2E7ADDBD0ADA}"/>
              </a:ext>
            </a:extLst>
          </p:cNvPr>
          <p:cNvSpPr txBox="1"/>
          <p:nvPr/>
        </p:nvSpPr>
        <p:spPr>
          <a:xfrm rot="21300000">
            <a:off x="1289962" y="5930881"/>
            <a:ext cx="360513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3200">
                <a:solidFill>
                  <a:srgbClr val="FFC000"/>
                </a:solidFill>
                <a:latin typeface="Verdana Pro"/>
                <a:cs typeface="Calibri"/>
              </a:rPr>
              <a:t>conference talk</a:t>
            </a:r>
          </a:p>
          <a:p>
            <a:endParaRPr lang="nl-NL" sz="3200">
              <a:solidFill>
                <a:srgbClr val="FFC000"/>
              </a:solidFill>
              <a:latin typeface="Verdana Pro"/>
              <a:cs typeface="Calibri"/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C39E6964-05D2-20EF-675C-37FA1DDAD2B0}"/>
              </a:ext>
            </a:extLst>
          </p:cNvPr>
          <p:cNvSpPr txBox="1"/>
          <p:nvPr/>
        </p:nvSpPr>
        <p:spPr>
          <a:xfrm>
            <a:off x="1174228" y="3872457"/>
            <a:ext cx="499172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3200">
                <a:solidFill>
                  <a:srgbClr val="FFC000"/>
                </a:solidFill>
                <a:latin typeface="Verdana Pro"/>
                <a:cs typeface="Calibri"/>
              </a:rPr>
              <a:t>Team workshop</a:t>
            </a:r>
          </a:p>
          <a:p>
            <a:endParaRPr lang="nl-NL" sz="3200">
              <a:solidFill>
                <a:srgbClr val="FFC000"/>
              </a:solidFill>
              <a:latin typeface="Verdana Pro"/>
              <a:cs typeface="Calibri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2018AB9A-B024-0617-DCD8-0F17EE6D5023}"/>
              </a:ext>
            </a:extLst>
          </p:cNvPr>
          <p:cNvSpPr txBox="1"/>
          <p:nvPr/>
        </p:nvSpPr>
        <p:spPr>
          <a:xfrm>
            <a:off x="199867" y="5346489"/>
            <a:ext cx="499172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3200">
                <a:solidFill>
                  <a:srgbClr val="FFC000"/>
                </a:solidFill>
                <a:latin typeface="Verdana Pro"/>
                <a:cs typeface="Calibri"/>
              </a:rPr>
              <a:t>(code) reviews</a:t>
            </a:r>
          </a:p>
          <a:p>
            <a:endParaRPr lang="nl-NL" sz="3200">
              <a:solidFill>
                <a:srgbClr val="FFC000"/>
              </a:solidFill>
              <a:latin typeface="Verdana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739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build="p"/>
      <p:bldP spid="14" grpId="0"/>
      <p:bldP spid="16" grpId="0"/>
      <p:bldP spid="18" grpId="0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Breedbeeld</PresentationFormat>
  <Slides>43</Slides>
  <Notes>1</Notes>
  <HiddenSlides>3</HiddenSlides>
  <ScaleCrop>false</ScaleCrop>
  <HeadingPairs>
    <vt:vector size="4" baseType="variant">
      <vt:variant>
        <vt:lpstr>Thema</vt:lpstr>
      </vt:variant>
      <vt:variant>
        <vt:i4>2</vt:i4>
      </vt:variant>
      <vt:variant>
        <vt:lpstr>Diatitels</vt:lpstr>
      </vt:variant>
      <vt:variant>
        <vt:i4>43</vt:i4>
      </vt:variant>
    </vt:vector>
  </HeadingPairs>
  <TitlesOfParts>
    <vt:vector size="45" baseType="lpstr">
      <vt:lpstr>Kantoorthema</vt:lpstr>
      <vt:lpstr>Simple Light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DevOps teams are better (in handling tech debt)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Decisions 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?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revision>57</cp:revision>
  <dcterms:created xsi:type="dcterms:W3CDTF">2023-10-23T08:23:04Z</dcterms:created>
  <dcterms:modified xsi:type="dcterms:W3CDTF">2023-11-09T12:31:40Z</dcterms:modified>
</cp:coreProperties>
</file>